
<file path=[Content_Types].xml><?xml version="1.0" encoding="utf-8"?>
<Types xmlns="http://schemas.openxmlformats.org/package/2006/content-types">
  <Default Extension="xml" ContentType="application/xml"/>
  <Default Extension="wav" ContentType="audio/wav"/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80" r:id="rId25"/>
    <p:sldId id="281" r:id="rId26"/>
    <p:sldId id="279" r:id="rId27"/>
    <p:sldId id="284" r:id="rId28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63E2A3D-B5C2-4BD6-8218-91FD410D5BA8}" type="datetimeFigureOut">
              <a:rPr lang="en-US" smtClean="0"/>
              <a:pPr/>
              <a:t>11/8/15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4AEC6DF-EE7A-43B8-BA5A-41093D4180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91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415790"/>
            <a:ext cx="550545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0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DFFBA1-13DC-4D71-8396-68CE4465B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59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cs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cs typeface="Arial" charset="0"/>
              </a:endParaRPr>
            </a:p>
          </p:txBody>
        </p:sp>
      </p:grpSp>
      <p:sp>
        <p:nvSpPr>
          <p:cNvPr id="13210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210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BC3F81-A49E-40FF-AADD-EC08AE9B1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965F5-F941-48F2-B493-27BA62139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04C98-D931-4ACE-ACBD-703AFB7C4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D0A94-BC92-47C1-ADCC-AA5582E6D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94411-C07B-4658-8266-2D8D3D281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90FD5-3BB7-4B6C-A7BE-A74FCB844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41F51-00FE-4EB0-806F-20AD24A4B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103DC-5ACA-4A09-ACA6-EF8FCE8CF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9B70F-9958-40B5-B631-5263707B1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B6652-53EE-488D-AB63-9A0FCC1C7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F761F-296A-4151-B169-C733F812F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3107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cs typeface="Arial" charset="0"/>
              </a:endParaRPr>
            </a:p>
          </p:txBody>
        </p:sp>
        <p:sp>
          <p:nvSpPr>
            <p:cNvPr id="13107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cs typeface="Arial" charset="0"/>
              </a:endParaRPr>
            </a:p>
          </p:txBody>
        </p:sp>
      </p:grpSp>
      <p:sp>
        <p:nvSpPr>
          <p:cNvPr id="131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fld id="{DAE8757E-7EDB-4700-85A9-CBB191A6E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slide" Target="slide26.xml"/><Relationship Id="rId20" Type="http://schemas.openxmlformats.org/officeDocument/2006/relationships/slide" Target="slide13.xml"/><Relationship Id="rId21" Type="http://schemas.openxmlformats.org/officeDocument/2006/relationships/slide" Target="slide12.xml"/><Relationship Id="rId22" Type="http://schemas.openxmlformats.org/officeDocument/2006/relationships/slide" Target="slide11.xml"/><Relationship Id="rId23" Type="http://schemas.openxmlformats.org/officeDocument/2006/relationships/slide" Target="slide10.xml"/><Relationship Id="rId24" Type="http://schemas.openxmlformats.org/officeDocument/2006/relationships/slide" Target="slide9.xml"/><Relationship Id="rId25" Type="http://schemas.openxmlformats.org/officeDocument/2006/relationships/slide" Target="slide8.xml"/><Relationship Id="rId26" Type="http://schemas.openxmlformats.org/officeDocument/2006/relationships/slide" Target="slide7.xml"/><Relationship Id="rId27" Type="http://schemas.openxmlformats.org/officeDocument/2006/relationships/slide" Target="slide27.xml"/><Relationship Id="rId10" Type="http://schemas.openxmlformats.org/officeDocument/2006/relationships/slide" Target="slide23.xml"/><Relationship Id="rId11" Type="http://schemas.openxmlformats.org/officeDocument/2006/relationships/slide" Target="slide22.xml"/><Relationship Id="rId12" Type="http://schemas.openxmlformats.org/officeDocument/2006/relationships/slide" Target="slide21.xml"/><Relationship Id="rId13" Type="http://schemas.openxmlformats.org/officeDocument/2006/relationships/slide" Target="slide20.xml"/><Relationship Id="rId14" Type="http://schemas.openxmlformats.org/officeDocument/2006/relationships/slide" Target="slide18.xml"/><Relationship Id="rId15" Type="http://schemas.openxmlformats.org/officeDocument/2006/relationships/slide" Target="slide19.xml"/><Relationship Id="rId16" Type="http://schemas.openxmlformats.org/officeDocument/2006/relationships/slide" Target="slide17.xml"/><Relationship Id="rId17" Type="http://schemas.openxmlformats.org/officeDocument/2006/relationships/slide" Target="slide16.xml"/><Relationship Id="rId18" Type="http://schemas.openxmlformats.org/officeDocument/2006/relationships/slide" Target="slide15.xml"/><Relationship Id="rId19" Type="http://schemas.openxmlformats.org/officeDocument/2006/relationships/slide" Target="slide14.xml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slide" Target="slide3.xml"/><Relationship Id="rId4" Type="http://schemas.openxmlformats.org/officeDocument/2006/relationships/slide" Target="slide4.xml"/><Relationship Id="rId5" Type="http://schemas.openxmlformats.org/officeDocument/2006/relationships/slide" Target="slide5.xml"/><Relationship Id="rId6" Type="http://schemas.openxmlformats.org/officeDocument/2006/relationships/slide" Target="slide6.xml"/><Relationship Id="rId7" Type="http://schemas.openxmlformats.org/officeDocument/2006/relationships/slide" Target="slide25.xml"/><Relationship Id="rId8" Type="http://schemas.openxmlformats.org/officeDocument/2006/relationships/slide" Target="slide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9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0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1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2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3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4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5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6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7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8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4.xml"/><Relationship Id="rId3" Type="http://schemas.openxmlformats.org/officeDocument/2006/relationships/slide" Target="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9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0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1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2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3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4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5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slide" Target="slide1.xml"/><Relationship Id="rId5" Type="http://schemas.openxmlformats.org/officeDocument/2006/relationships/slide" Target="slide17.xml"/><Relationship Id="rId6" Type="http://schemas.openxmlformats.org/officeDocument/2006/relationships/image" Target="../media/image1.wmf"/><Relationship Id="rId1" Type="http://schemas.openxmlformats.org/officeDocument/2006/relationships/themeOverride" Target="../theme/themeOverride26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Jeopardy</a:t>
            </a:r>
          </a:p>
        </p:txBody>
      </p:sp>
      <p:sp>
        <p:nvSpPr>
          <p:cNvPr id="307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572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/>
                <a:hlinkClick r:id="rId2" action="ppaction://hlinksldjump"/>
              </a:rPr>
              <a:t>$100</a:t>
            </a:r>
            <a:endParaRPr lang="en-US" altLang="en-US" sz="2400">
              <a:latin typeface="Times"/>
            </a:endParaRPr>
          </a:p>
        </p:txBody>
      </p:sp>
      <p:sp>
        <p:nvSpPr>
          <p:cNvPr id="3076" name="AutoShape 6"/>
          <p:cNvSpPr>
            <a:spLocks noChangeArrowheads="1"/>
          </p:cNvSpPr>
          <p:nvPr/>
        </p:nvSpPr>
        <p:spPr bwMode="auto">
          <a:xfrm>
            <a:off x="533400" y="838200"/>
            <a:ext cx="14478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1500" dirty="0" smtClean="0">
                <a:latin typeface="Times"/>
              </a:rPr>
              <a:t>Let’s Get Back to</a:t>
            </a:r>
          </a:p>
          <a:p>
            <a:pPr algn="ctr" eaLnBrk="0" hangingPunct="0"/>
            <a:r>
              <a:rPr lang="en-US" altLang="en-US" sz="1500" dirty="0" smtClean="0">
                <a:latin typeface="Times"/>
              </a:rPr>
              <a:t>Our ROOTS</a:t>
            </a:r>
            <a:endParaRPr lang="en-US" altLang="en-US" sz="1500" dirty="0">
              <a:latin typeface="Times"/>
            </a:endParaRPr>
          </a:p>
        </p:txBody>
      </p:sp>
      <p:sp>
        <p:nvSpPr>
          <p:cNvPr id="3077" name="AutoShape 7"/>
          <p:cNvSpPr>
            <a:spLocks noChangeArrowheads="1"/>
          </p:cNvSpPr>
          <p:nvPr/>
        </p:nvSpPr>
        <p:spPr bwMode="auto">
          <a:xfrm>
            <a:off x="2133600" y="838200"/>
            <a:ext cx="15240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dirty="0" smtClean="0">
                <a:latin typeface="Times"/>
              </a:rPr>
              <a:t>It’s a Regional</a:t>
            </a:r>
          </a:p>
          <a:p>
            <a:pPr algn="ctr" eaLnBrk="0" hangingPunct="0"/>
            <a:r>
              <a:rPr lang="en-US" altLang="en-US" dirty="0" smtClean="0">
                <a:latin typeface="Times"/>
              </a:rPr>
              <a:t>Thing…</a:t>
            </a:r>
          </a:p>
        </p:txBody>
      </p:sp>
      <p:sp>
        <p:nvSpPr>
          <p:cNvPr id="3078" name="AutoShape 8"/>
          <p:cNvSpPr>
            <a:spLocks noChangeArrowheads="1"/>
          </p:cNvSpPr>
          <p:nvPr/>
        </p:nvSpPr>
        <p:spPr bwMode="auto">
          <a:xfrm>
            <a:off x="3810000" y="838200"/>
            <a:ext cx="15240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dirty="0" smtClean="0">
                <a:latin typeface="Times"/>
              </a:rPr>
              <a:t>All Systems </a:t>
            </a:r>
          </a:p>
          <a:p>
            <a:pPr algn="ctr" eaLnBrk="0" hangingPunct="0"/>
            <a:r>
              <a:rPr lang="en-US" altLang="en-US" dirty="0" smtClean="0">
                <a:latin typeface="Times"/>
              </a:rPr>
              <a:t>Are a Go!</a:t>
            </a:r>
            <a:endParaRPr lang="en-US" altLang="en-US" dirty="0">
              <a:latin typeface="Times"/>
            </a:endParaRPr>
          </a:p>
        </p:txBody>
      </p:sp>
      <p:sp>
        <p:nvSpPr>
          <p:cNvPr id="3079" name="AutoShape 9"/>
          <p:cNvSpPr>
            <a:spLocks noChangeArrowheads="1"/>
          </p:cNvSpPr>
          <p:nvPr/>
        </p:nvSpPr>
        <p:spPr bwMode="auto">
          <a:xfrm>
            <a:off x="5410200" y="838200"/>
            <a:ext cx="15240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dirty="0" smtClean="0">
                <a:latin typeface="Times"/>
              </a:rPr>
              <a:t>Back to</a:t>
            </a:r>
          </a:p>
          <a:p>
            <a:pPr algn="ctr" eaLnBrk="0" hangingPunct="0"/>
            <a:r>
              <a:rPr lang="en-US" altLang="en-US" dirty="0" smtClean="0">
                <a:latin typeface="Times"/>
              </a:rPr>
              <a:t>Basics</a:t>
            </a:r>
            <a:endParaRPr lang="en-US" altLang="en-US" dirty="0">
              <a:latin typeface="Times"/>
            </a:endParaRPr>
          </a:p>
        </p:txBody>
      </p:sp>
      <p:sp>
        <p:nvSpPr>
          <p:cNvPr id="3080" name="AutoShape 10"/>
          <p:cNvSpPr>
            <a:spLocks noChangeArrowheads="1"/>
          </p:cNvSpPr>
          <p:nvPr/>
        </p:nvSpPr>
        <p:spPr bwMode="auto">
          <a:xfrm>
            <a:off x="7086600" y="838200"/>
            <a:ext cx="15240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dirty="0" smtClean="0">
                <a:latin typeface="Times"/>
              </a:rPr>
              <a:t>Body</a:t>
            </a:r>
          </a:p>
          <a:p>
            <a:pPr algn="ctr" eaLnBrk="0" hangingPunct="0"/>
            <a:r>
              <a:rPr lang="en-US" altLang="en-US" dirty="0" smtClean="0">
                <a:latin typeface="Times"/>
              </a:rPr>
              <a:t>Organization</a:t>
            </a:r>
            <a:endParaRPr lang="en-US" altLang="en-US" dirty="0">
              <a:latin typeface="Times"/>
            </a:endParaRPr>
          </a:p>
        </p:txBody>
      </p:sp>
      <p:sp>
        <p:nvSpPr>
          <p:cNvPr id="3081" name="AutoShap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/>
                <a:hlinkClick r:id="rId3" action="ppaction://hlinksldjump"/>
              </a:rPr>
              <a:t>$200</a:t>
            </a:r>
            <a:endParaRPr lang="en-US" altLang="en-US" sz="2400">
              <a:latin typeface="Times"/>
            </a:endParaRPr>
          </a:p>
        </p:txBody>
      </p:sp>
      <p:sp>
        <p:nvSpPr>
          <p:cNvPr id="3082" name="AutoShap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572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/>
                <a:hlinkClick r:id="rId4" action="ppaction://hlinksldjump"/>
              </a:rPr>
              <a:t>$300</a:t>
            </a:r>
            <a:endParaRPr lang="en-US" altLang="en-US" sz="2400">
              <a:latin typeface="Times"/>
            </a:endParaRPr>
          </a:p>
        </p:txBody>
      </p:sp>
      <p:sp>
        <p:nvSpPr>
          <p:cNvPr id="3083" name="AutoShape 1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572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/>
                <a:hlinkClick r:id="rId5" action="ppaction://hlinksldjump"/>
              </a:rPr>
              <a:t>$400</a:t>
            </a:r>
            <a:endParaRPr lang="en-US" altLang="en-US" sz="2400">
              <a:latin typeface="Times"/>
            </a:endParaRPr>
          </a:p>
        </p:txBody>
      </p:sp>
      <p:sp>
        <p:nvSpPr>
          <p:cNvPr id="3084" name="AutoShape 1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572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/>
                <a:hlinkClick r:id="rId6" action="ppaction://hlinksldjump"/>
              </a:rPr>
              <a:t>$500</a:t>
            </a:r>
            <a:endParaRPr lang="en-US" altLang="en-US" sz="2400">
              <a:latin typeface="Times"/>
            </a:endParaRPr>
          </a:p>
        </p:txBody>
      </p:sp>
      <p:sp>
        <p:nvSpPr>
          <p:cNvPr id="3085" name="AutoShape 15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0866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/>
                <a:hlinkClick r:id="rId7" action="ppaction://hlinksldjump"/>
              </a:rPr>
              <a:t>$500</a:t>
            </a:r>
            <a:endParaRPr lang="en-US" altLang="en-US" sz="2400">
              <a:latin typeface="Times"/>
            </a:endParaRPr>
          </a:p>
        </p:txBody>
      </p:sp>
      <p:sp>
        <p:nvSpPr>
          <p:cNvPr id="3086" name="AutoShape 16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0866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/>
                <a:hlinkClick r:id="rId8" action="ppaction://hlinksldjump"/>
              </a:rPr>
              <a:t>$400</a:t>
            </a:r>
            <a:endParaRPr lang="en-US" altLang="en-US" sz="2400">
              <a:latin typeface="Times"/>
            </a:endParaRPr>
          </a:p>
        </p:txBody>
      </p:sp>
      <p:sp>
        <p:nvSpPr>
          <p:cNvPr id="3087" name="AutoShape 17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70866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/>
                <a:hlinkClick r:id="rId9" action="ppaction://hlinksldjump"/>
              </a:rPr>
              <a:t>$300</a:t>
            </a:r>
            <a:endParaRPr lang="en-US" altLang="en-US" sz="2400">
              <a:latin typeface="Times"/>
            </a:endParaRPr>
          </a:p>
        </p:txBody>
      </p:sp>
      <p:sp>
        <p:nvSpPr>
          <p:cNvPr id="3088" name="AutoShape 18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70866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/>
                <a:hlinkClick r:id="rId10" action="ppaction://hlinksldjump"/>
              </a:rPr>
              <a:t>$200</a:t>
            </a:r>
            <a:endParaRPr lang="en-US" altLang="en-US" sz="2400">
              <a:latin typeface="Times"/>
            </a:endParaRPr>
          </a:p>
        </p:txBody>
      </p:sp>
      <p:sp>
        <p:nvSpPr>
          <p:cNvPr id="3089" name="AutoShape 19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70866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latin typeface="Times"/>
                <a:hlinkClick r:id="rId11" action="ppaction://hlinksldjump"/>
              </a:rPr>
              <a:t>$100</a:t>
            </a:r>
            <a:endParaRPr lang="en-US" altLang="en-US" sz="2400" dirty="0">
              <a:latin typeface="Times"/>
            </a:endParaRPr>
          </a:p>
        </p:txBody>
      </p:sp>
      <p:sp>
        <p:nvSpPr>
          <p:cNvPr id="3090" name="AutoShape 20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4102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/>
                <a:hlinkClick r:id="rId12" action="ppaction://hlinksldjump"/>
              </a:rPr>
              <a:t>$500</a:t>
            </a:r>
            <a:endParaRPr lang="en-US" altLang="en-US" sz="2400">
              <a:latin typeface="Times"/>
            </a:endParaRPr>
          </a:p>
        </p:txBody>
      </p:sp>
      <p:sp>
        <p:nvSpPr>
          <p:cNvPr id="3091" name="AutoShap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4102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/>
                <a:hlinkClick r:id="rId13" action="ppaction://hlinksldjump"/>
              </a:rPr>
              <a:t>$400</a:t>
            </a:r>
            <a:endParaRPr lang="en-US" altLang="en-US" sz="2400">
              <a:latin typeface="Times"/>
            </a:endParaRPr>
          </a:p>
        </p:txBody>
      </p:sp>
      <p:sp>
        <p:nvSpPr>
          <p:cNvPr id="3092" name="AutoShape 22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4102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/>
                <a:hlinkClick r:id="rId14" action="ppaction://hlinksldjump"/>
              </a:rPr>
              <a:t>$300</a:t>
            </a:r>
            <a:endParaRPr lang="en-US" altLang="en-US" sz="2400">
              <a:latin typeface="Times"/>
            </a:endParaRPr>
          </a:p>
        </p:txBody>
      </p:sp>
      <p:sp>
        <p:nvSpPr>
          <p:cNvPr id="3093" name="AutoShape 23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54102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/>
                <a:hlinkClick r:id="rId15" action="ppaction://hlinksldjump"/>
              </a:rPr>
              <a:t>$200</a:t>
            </a:r>
            <a:endParaRPr lang="en-US" altLang="en-US" sz="2400">
              <a:latin typeface="Times"/>
            </a:endParaRPr>
          </a:p>
        </p:txBody>
      </p:sp>
      <p:sp>
        <p:nvSpPr>
          <p:cNvPr id="3094" name="AutoShape 24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54102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/>
                <a:hlinkClick r:id="rId16" action="ppaction://hlinksldjump"/>
              </a:rPr>
              <a:t>$100</a:t>
            </a:r>
            <a:endParaRPr lang="en-US" altLang="en-US" sz="2400">
              <a:latin typeface="Times"/>
            </a:endParaRPr>
          </a:p>
        </p:txBody>
      </p:sp>
      <p:sp>
        <p:nvSpPr>
          <p:cNvPr id="3095" name="AutoShape 25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38100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/>
                <a:hlinkClick r:id="rId17" action="ppaction://hlinksldjump"/>
              </a:rPr>
              <a:t>$500</a:t>
            </a:r>
            <a:endParaRPr lang="en-US" altLang="en-US" sz="2400">
              <a:latin typeface="Times"/>
            </a:endParaRPr>
          </a:p>
        </p:txBody>
      </p:sp>
      <p:sp>
        <p:nvSpPr>
          <p:cNvPr id="3096" name="AutoShape 26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38100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/>
                <a:hlinkClick r:id="rId18" action="ppaction://hlinksldjump"/>
              </a:rPr>
              <a:t>$400</a:t>
            </a:r>
            <a:endParaRPr lang="en-US" altLang="en-US" sz="2400">
              <a:latin typeface="Times"/>
            </a:endParaRPr>
          </a:p>
        </p:txBody>
      </p:sp>
      <p:sp>
        <p:nvSpPr>
          <p:cNvPr id="3097" name="AutoShape 27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38100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/>
                <a:hlinkClick r:id="rId19" action="ppaction://hlinksldjump"/>
              </a:rPr>
              <a:t>$300</a:t>
            </a:r>
            <a:endParaRPr lang="en-US" altLang="en-US" sz="2400">
              <a:latin typeface="Times"/>
            </a:endParaRPr>
          </a:p>
        </p:txBody>
      </p:sp>
      <p:sp>
        <p:nvSpPr>
          <p:cNvPr id="3098" name="AutoShape 28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38100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/>
                <a:hlinkClick r:id="rId20" action="ppaction://hlinksldjump"/>
              </a:rPr>
              <a:t>$200</a:t>
            </a:r>
            <a:endParaRPr lang="en-US" altLang="en-US" sz="2400">
              <a:latin typeface="Times"/>
            </a:endParaRPr>
          </a:p>
        </p:txBody>
      </p:sp>
      <p:sp>
        <p:nvSpPr>
          <p:cNvPr id="3099" name="AutoShape 29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38100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/>
                <a:hlinkClick r:id="rId21" action="ppaction://hlinksldjump"/>
              </a:rPr>
              <a:t>$100</a:t>
            </a:r>
            <a:endParaRPr lang="en-US" altLang="en-US" sz="2400">
              <a:latin typeface="Times"/>
            </a:endParaRPr>
          </a:p>
        </p:txBody>
      </p:sp>
      <p:sp>
        <p:nvSpPr>
          <p:cNvPr id="3100" name="AutoShape 30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21336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/>
                <a:hlinkClick r:id="rId22" action="ppaction://hlinksldjump"/>
              </a:rPr>
              <a:t>$500</a:t>
            </a:r>
            <a:endParaRPr lang="en-US" altLang="en-US" sz="2400">
              <a:latin typeface="Times"/>
            </a:endParaRPr>
          </a:p>
        </p:txBody>
      </p:sp>
      <p:sp>
        <p:nvSpPr>
          <p:cNvPr id="3101" name="AutoShape 31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21336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/>
                <a:hlinkClick r:id="rId23" action="ppaction://hlinksldjump"/>
              </a:rPr>
              <a:t>$400</a:t>
            </a:r>
            <a:endParaRPr lang="en-US" altLang="en-US" sz="2400">
              <a:latin typeface="Times"/>
            </a:endParaRPr>
          </a:p>
        </p:txBody>
      </p:sp>
      <p:sp>
        <p:nvSpPr>
          <p:cNvPr id="3102" name="AutoShape 32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21336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/>
                <a:hlinkClick r:id="rId24" action="ppaction://hlinksldjump"/>
              </a:rPr>
              <a:t>$300</a:t>
            </a:r>
            <a:endParaRPr lang="en-US" altLang="en-US" sz="2400">
              <a:latin typeface="Times"/>
            </a:endParaRPr>
          </a:p>
        </p:txBody>
      </p:sp>
      <p:sp>
        <p:nvSpPr>
          <p:cNvPr id="3103" name="AutoShape 33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21336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/>
                <a:hlinkClick r:id="rId25" action="ppaction://hlinksldjump"/>
              </a:rPr>
              <a:t>$200</a:t>
            </a:r>
            <a:endParaRPr lang="en-US" altLang="en-US" sz="2400">
              <a:latin typeface="Times"/>
            </a:endParaRPr>
          </a:p>
        </p:txBody>
      </p:sp>
      <p:sp>
        <p:nvSpPr>
          <p:cNvPr id="3104" name="AutoShape 34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21336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/>
                <a:hlinkClick r:id="rId26" action="ppaction://hlinksldjump"/>
              </a:rPr>
              <a:t>$100</a:t>
            </a:r>
            <a:endParaRPr lang="en-US" altLang="en-US" sz="2400">
              <a:latin typeface="Times"/>
            </a:endParaRPr>
          </a:p>
        </p:txBody>
      </p:sp>
      <p:sp>
        <p:nvSpPr>
          <p:cNvPr id="2083" name="Rectangle 35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457200" y="6218238"/>
            <a:ext cx="82296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Arial" charset="0"/>
              </a:rPr>
              <a:t>Final Jeopardy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It’s A Regional Thing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$400</a:t>
            </a:r>
          </a:p>
        </p:txBody>
      </p:sp>
      <p:sp>
        <p:nvSpPr>
          <p:cNvPr id="12291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This term refers to the back of the head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Occipital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It’s A Regional Thing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$500</a:t>
            </a:r>
          </a:p>
        </p:txBody>
      </p:sp>
      <p:sp>
        <p:nvSpPr>
          <p:cNvPr id="13315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This term refers to the back of the knee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Popliteal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All Systems Are A Go!- $100</a:t>
            </a:r>
          </a:p>
        </p:txBody>
      </p:sp>
      <p:sp>
        <p:nvSpPr>
          <p:cNvPr id="14339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Provides body movements, posture, and produces body heat.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Muscular System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All Systems Are A Go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! - $200</a:t>
            </a:r>
          </a:p>
        </p:txBody>
      </p:sp>
      <p:sp>
        <p:nvSpPr>
          <p:cNvPr id="15363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This body system provides a supporting frame work, protects vital organs, and produces blood cells.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Skeletal System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All Systems Are A Go!-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$300</a:t>
            </a:r>
          </a:p>
        </p:txBody>
      </p:sp>
      <p:sp>
        <p:nvSpPr>
          <p:cNvPr id="16387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This system integrates sensory information and sends impulses to muscles and glands.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Nervous System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All Systems Are A Go!-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$400</a:t>
            </a:r>
          </a:p>
        </p:txBody>
      </p:sp>
      <p:sp>
        <p:nvSpPr>
          <p:cNvPr id="17411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Transports oxygen and nutrients throughout the body and helps remove wastes from cells.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  <p:sp>
        <p:nvSpPr>
          <p:cNvPr id="16589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Cardiovascular Syste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m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All Systems Are A Go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! - $500</a:t>
            </a:r>
          </a:p>
        </p:txBody>
      </p:sp>
      <p:sp>
        <p:nvSpPr>
          <p:cNvPr id="18435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This system removes wastes from the blood and helps maintain water balance.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Urinary System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Back to Basics- $100</a:t>
            </a:r>
          </a:p>
        </p:txBody>
      </p:sp>
      <p:sp>
        <p:nvSpPr>
          <p:cNvPr id="19459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The study of the structure of the body and its parts.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Anatomy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Back to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Basics - $200</a:t>
            </a:r>
          </a:p>
        </p:txBody>
      </p:sp>
      <p:sp>
        <p:nvSpPr>
          <p:cNvPr id="21507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The process of maintaining a stable internal environment.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Homeostasis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Back to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Basics - $300</a:t>
            </a:r>
          </a:p>
        </p:txBody>
      </p:sp>
      <p:sp>
        <p:nvSpPr>
          <p:cNvPr id="20483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The concept that everything is designed to fulfill a particular purpose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Function First, Form Follows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Let’s Get Back to Our ROOTS- $100</a:t>
            </a:r>
          </a:p>
        </p:txBody>
      </p:sp>
      <p:sp>
        <p:nvSpPr>
          <p:cNvPr id="133129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root word </a:t>
            </a:r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myo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means…</a:t>
            </a:r>
          </a:p>
        </p:txBody>
      </p:sp>
      <p:sp>
        <p:nvSpPr>
          <p:cNvPr id="133130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962400"/>
            <a:ext cx="8229600" cy="2133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Muscle</a:t>
            </a:r>
          </a:p>
        </p:txBody>
      </p:sp>
      <p:sp>
        <p:nvSpPr>
          <p:cNvPr id="4101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Back to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Basics - $400</a:t>
            </a:r>
          </a:p>
        </p:txBody>
      </p:sp>
      <p:sp>
        <p:nvSpPr>
          <p:cNvPr id="22531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Water, food, oxygen, heat, and ________ are the five requirements of living organisms.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Pressure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Back to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Basics - $500</a:t>
            </a:r>
          </a:p>
        </p:txBody>
      </p:sp>
      <p:sp>
        <p:nvSpPr>
          <p:cNvPr id="23555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The process in which the effectors work to correct a deviation. </a:t>
            </a:r>
          </a:p>
        </p:txBody>
      </p:sp>
      <p:sp>
        <p:nvSpPr>
          <p:cNvPr id="17203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Negative feedback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Body Organization -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$100</a:t>
            </a:r>
          </a:p>
        </p:txBody>
      </p:sp>
      <p:sp>
        <p:nvSpPr>
          <p:cNvPr id="24579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Standing erect, facing forward, upper limbs at the sides, and palms facing forward.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Anatomical Position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Body Organization -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$200</a:t>
            </a:r>
          </a:p>
        </p:txBody>
      </p:sp>
      <p:sp>
        <p:nvSpPr>
          <p:cNvPr id="25603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Plane that divides the body into superior and inferior sections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Transverse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Body Organization -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$300</a:t>
            </a:r>
          </a:p>
        </p:txBody>
      </p:sp>
      <p:sp>
        <p:nvSpPr>
          <p:cNvPr id="27651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The body can be divided into what two major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major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 cavities?</a:t>
            </a:r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Dorsal &amp; Ventral Cavities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Body Organization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$400</a:t>
            </a:r>
          </a:p>
        </p:txBody>
      </p:sp>
      <p:sp>
        <p:nvSpPr>
          <p:cNvPr id="28675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The human body can be divided into what two major categories? ( Trunk and Limbs).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Axial Portion &amp; 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Appendicular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 Portion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Body Organization - $500</a:t>
            </a:r>
          </a:p>
        </p:txBody>
      </p:sp>
      <p:sp>
        <p:nvSpPr>
          <p:cNvPr id="26627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The elbow is __________ in relation to the shoulder.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  <p:sp>
        <p:nvSpPr>
          <p:cNvPr id="17511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Distal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0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Final Jeopardy</a:t>
            </a:r>
          </a:p>
        </p:txBody>
      </p:sp>
      <p:sp>
        <p:nvSpPr>
          <p:cNvPr id="29699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List the levels of organization in order from smallest to largest.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Organelle, Cell, Tissue, Organ, Organ System, Organism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  <p:pic>
        <p:nvPicPr>
          <p:cNvPr id="182279" name="Picture 7">
            <a:hlinkClick r:id="rId5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7035800" y="180975"/>
            <a:ext cx="1879600" cy="1481138"/>
          </a:xfrm>
          <a:noFill/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2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2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Let’s Get Back to Our ROOTS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-$200</a:t>
            </a:r>
          </a:p>
        </p:txBody>
      </p:sp>
      <p:sp>
        <p:nvSpPr>
          <p:cNvPr id="5123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The root word 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hema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- means….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Blood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Let’s Get Back to Our ROOTS- 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$300</a:t>
            </a:r>
          </a:p>
        </p:txBody>
      </p:sp>
      <p:sp>
        <p:nvSpPr>
          <p:cNvPr id="6147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The root word –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algia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 means…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Pain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Let’s Get Back to Our ROOTS- 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$400</a:t>
            </a:r>
          </a:p>
        </p:txBody>
      </p:sp>
      <p:sp>
        <p:nvSpPr>
          <p:cNvPr id="7171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The root word pleura- means…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Lungs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Let’s Get Back to Our ROOTS- 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$500</a:t>
            </a:r>
          </a:p>
        </p:txBody>
      </p:sp>
      <p:sp>
        <p:nvSpPr>
          <p:cNvPr id="8195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The root word 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brady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- means…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Slow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It’s A Regional Thing- $100</a:t>
            </a:r>
          </a:p>
        </p:txBody>
      </p:sp>
      <p:sp>
        <p:nvSpPr>
          <p:cNvPr id="9219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This term refers to the arm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Brachial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It’s A Regional Thing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$200</a:t>
            </a:r>
          </a:p>
        </p:txBody>
      </p:sp>
      <p:sp>
        <p:nvSpPr>
          <p:cNvPr id="10243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This term refers to the thigh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Femoral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It’s A Regional Thing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$300</a:t>
            </a:r>
          </a:p>
        </p:txBody>
      </p:sp>
      <p:sp>
        <p:nvSpPr>
          <p:cNvPr id="11267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This term refers to the lower back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Lumbar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0" grpId="0" build="p"/>
    </p:bldLst>
  </p:timing>
</p:sld>
</file>

<file path=ppt/theme/theme1.xml><?xml version="1.0" encoding="utf-8"?>
<a:theme xmlns:a="http://schemas.openxmlformats.org/drawingml/2006/main" name="Slit">
  <a:themeElements>
    <a:clrScheme name="Slit 9">
      <a:dk1>
        <a:srgbClr val="000000"/>
      </a:dk1>
      <a:lt1>
        <a:srgbClr val="FFFFFF"/>
      </a:lt1>
      <a:dk2>
        <a:srgbClr val="000000"/>
      </a:dk2>
      <a:lt2>
        <a:srgbClr val="E6E6E6"/>
      </a:lt2>
      <a:accent1>
        <a:srgbClr val="66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E2FF"/>
      </a:accent5>
      <a:accent6>
        <a:srgbClr val="8A8AE7"/>
      </a:accent6>
      <a:hlink>
        <a:srgbClr val="3333CC"/>
      </a:hlink>
      <a:folHlink>
        <a:srgbClr val="008080"/>
      </a:folHlink>
    </a:clrScheme>
    <a:fontScheme name="Slit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10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ppt/theme/themeOverride11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2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3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4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5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6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17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18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19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2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20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21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2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3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4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5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6.xml><?xml version="1.0" encoding="utf-8"?>
<a:themeOverride xmlns:a="http://schemas.openxmlformats.org/drawingml/2006/main">
  <a:clrScheme name="Slit 4">
    <a:dk1>
      <a:srgbClr val="3A7400"/>
    </a:dk1>
    <a:lt1>
      <a:srgbClr val="FFFFFF"/>
    </a:lt1>
    <a:dk2>
      <a:srgbClr val="2E5C00"/>
    </a:dk2>
    <a:lt2>
      <a:srgbClr val="FFFFFF"/>
    </a:lt2>
    <a:accent1>
      <a:srgbClr val="79CA02"/>
    </a:accent1>
    <a:accent2>
      <a:srgbClr val="008080"/>
    </a:accent2>
    <a:accent3>
      <a:srgbClr val="ADB5AA"/>
    </a:accent3>
    <a:accent4>
      <a:srgbClr val="DADADA"/>
    </a:accent4>
    <a:accent5>
      <a:srgbClr val="BEE1AA"/>
    </a:accent5>
    <a:accent6>
      <a:srgbClr val="007373"/>
    </a:accent6>
    <a:hlink>
      <a:srgbClr val="A8DE0E"/>
    </a:hlink>
    <a:folHlink>
      <a:srgbClr val="00CC66"/>
    </a:folHlink>
  </a:clrScheme>
</a:themeOverride>
</file>

<file path=ppt/theme/themeOverride3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4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5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6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ppt/theme/themeOverride7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ppt/theme/themeOverride8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ppt/theme/themeOverride9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1674</TotalTime>
  <Words>595</Words>
  <Application>Microsoft Macintosh PowerPoint</Application>
  <PresentationFormat>On-screen Show (4:3)</PresentationFormat>
  <Paragraphs>115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Slit</vt:lpstr>
      <vt:lpstr>Jeopardy</vt:lpstr>
      <vt:lpstr>Let’s Get Back to Our ROOTS- $100</vt:lpstr>
      <vt:lpstr>Let’s Get Back to Our ROOTS-$200</vt:lpstr>
      <vt:lpstr>Let’s Get Back to Our ROOTS- $300</vt:lpstr>
      <vt:lpstr>Let’s Get Back to Our ROOTS- $400</vt:lpstr>
      <vt:lpstr>Let’s Get Back to Our ROOTS- $500</vt:lpstr>
      <vt:lpstr>It’s A Regional Thing- $100</vt:lpstr>
      <vt:lpstr>It’s A Regional Thing- $200</vt:lpstr>
      <vt:lpstr>It’s A Regional Thing- $300</vt:lpstr>
      <vt:lpstr>It’s A Regional Thing- $400</vt:lpstr>
      <vt:lpstr>It’s A Regional Thing- $500</vt:lpstr>
      <vt:lpstr>All Systems Are A Go!- $100</vt:lpstr>
      <vt:lpstr>All Systems Are A Go! - $200</vt:lpstr>
      <vt:lpstr>All Systems Are A Go!- $300</vt:lpstr>
      <vt:lpstr>All Systems Are A Go!- $400</vt:lpstr>
      <vt:lpstr>All Systems Are A Go! - $500</vt:lpstr>
      <vt:lpstr>Back to Basics- $100</vt:lpstr>
      <vt:lpstr>Back to Basics - $200</vt:lpstr>
      <vt:lpstr>Back to Basics - $300</vt:lpstr>
      <vt:lpstr>Back to Basics - $400</vt:lpstr>
      <vt:lpstr>Back to Basics - $500</vt:lpstr>
      <vt:lpstr>Body Organization - $100</vt:lpstr>
      <vt:lpstr>Body Organization - $200</vt:lpstr>
      <vt:lpstr>Body Organization - $300</vt:lpstr>
      <vt:lpstr>Body Organization - $400</vt:lpstr>
      <vt:lpstr>Body Organization - $500</vt:lpstr>
      <vt:lpstr>Final Jeopardy</vt:lpstr>
    </vt:vector>
  </TitlesOfParts>
  <Company>Adams 12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Janet Walter</dc:creator>
  <cp:lastModifiedBy>Jenna Steffen</cp:lastModifiedBy>
  <cp:revision>16</cp:revision>
  <dcterms:created xsi:type="dcterms:W3CDTF">2003-06-20T20:17:15Z</dcterms:created>
  <dcterms:modified xsi:type="dcterms:W3CDTF">2015-11-08T16:15:58Z</dcterms:modified>
</cp:coreProperties>
</file>