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5" r:id="rId16"/>
    <p:sldId id="314" r:id="rId17"/>
    <p:sldId id="319" r:id="rId18"/>
    <p:sldId id="316" r:id="rId19"/>
    <p:sldId id="317" r:id="rId20"/>
    <p:sldId id="320" r:id="rId21"/>
    <p:sldId id="272" r:id="rId22"/>
    <p:sldId id="273" r:id="rId23"/>
    <p:sldId id="274" r:id="rId24"/>
    <p:sldId id="275" r:id="rId25"/>
    <p:sldId id="322" r:id="rId26"/>
    <p:sldId id="276" r:id="rId27"/>
    <p:sldId id="277" r:id="rId28"/>
    <p:sldId id="323" r:id="rId29"/>
    <p:sldId id="278" r:id="rId30"/>
    <p:sldId id="279" r:id="rId31"/>
    <p:sldId id="280" r:id="rId32"/>
    <p:sldId id="282" r:id="rId33"/>
    <p:sldId id="281" r:id="rId34"/>
    <p:sldId id="283" r:id="rId35"/>
    <p:sldId id="284" r:id="rId36"/>
    <p:sldId id="285" r:id="rId37"/>
    <p:sldId id="286" r:id="rId38"/>
    <p:sldId id="313" r:id="rId39"/>
    <p:sldId id="287" r:id="rId40"/>
    <p:sldId id="289" r:id="rId41"/>
    <p:sldId id="290" r:id="rId42"/>
    <p:sldId id="291" r:id="rId43"/>
    <p:sldId id="321" r:id="rId44"/>
    <p:sldId id="297" r:id="rId45"/>
    <p:sldId id="296" r:id="rId46"/>
    <p:sldId id="292" r:id="rId47"/>
    <p:sldId id="293" r:id="rId48"/>
    <p:sldId id="294" r:id="rId49"/>
    <p:sldId id="311" r:id="rId50"/>
    <p:sldId id="295" r:id="rId51"/>
    <p:sldId id="298" r:id="rId52"/>
    <p:sldId id="299" r:id="rId53"/>
    <p:sldId id="324" r:id="rId54"/>
    <p:sldId id="300" r:id="rId55"/>
    <p:sldId id="301" r:id="rId56"/>
    <p:sldId id="302" r:id="rId57"/>
    <p:sldId id="305" r:id="rId58"/>
    <p:sldId id="306" r:id="rId59"/>
    <p:sldId id="307" r:id="rId60"/>
    <p:sldId id="308" r:id="rId61"/>
    <p:sldId id="309" r:id="rId62"/>
    <p:sldId id="31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9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13FF3-7BDE-5045-92F7-995C829622AE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D0456-EFD0-1640-B94B-6BF714E1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(1/13/14 12:51) -----</a:t>
            </a:r>
          </a:p>
          <a:p>
            <a:r>
              <a:rPr lang="en-US"/>
              <a:t>title the slide - "Structure of Muscle Fiber/Muscle Cell"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Neurotransmitter:</a:t>
            </a:r>
            <a:r>
              <a:rPr lang="en-US" baseline="0" dirty="0" smtClean="0"/>
              <a:t>  a chemical substance that is released at the end of a neuron by a nerve impulse and, by diffusing across the synapse, causes the transfer of the impulse to another fiber (muscle fiber in this case)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– lifting a baby, picking up an object, walking,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0456-EFD0-1640-B94B-6BF714E1E1A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80E46A-7360-CE42-BA93-DC841F7A0D18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0AE239-A3D8-8F4F-905A-CB8C9C3C75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239" y="1371600"/>
            <a:ext cx="8441334" cy="1927225"/>
          </a:xfrm>
        </p:spPr>
        <p:txBody>
          <a:bodyPr/>
          <a:lstStyle/>
          <a:p>
            <a:r>
              <a:rPr lang="en-US" dirty="0" smtClean="0"/>
              <a:t>The muscular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“You got tickets…?”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9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902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Excitability - can receive and respond to stimulation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Contractility - can shorten to exert a pull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Extensibility - can lengthen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Elasticity - returns to original length after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Fiber Arrangement</a:t>
            </a:r>
            <a:endParaRPr lang="en-US" dirty="0"/>
          </a:p>
        </p:txBody>
      </p:sp>
      <p:pic>
        <p:nvPicPr>
          <p:cNvPr id="5" name="Picture 4" descr="A02484-10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694"/>
            <a:ext cx="91487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21652" y="1996420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4"/>
                </a:solidFill>
                <a:latin typeface="Arial" charset="0"/>
              </a:rPr>
              <a:t>Parallel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28476" y="1985337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4C5A6A"/>
                </a:solidFill>
                <a:latin typeface="Arial" charset="0"/>
              </a:rPr>
              <a:t>Convergent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037104" y="2005807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4C5A6A"/>
                </a:solidFill>
                <a:latin typeface="Arial" charset="0"/>
              </a:rPr>
              <a:t>Pennate</a:t>
            </a:r>
            <a:endParaRPr lang="en-US" dirty="0">
              <a:solidFill>
                <a:srgbClr val="4C5A6A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38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410200" y="2005807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4C5A6A"/>
                </a:solidFill>
                <a:latin typeface="Arial" charset="0"/>
              </a:rPr>
              <a:t>Bipennate</a:t>
            </a:r>
            <a:endParaRPr lang="en-US" dirty="0">
              <a:solidFill>
                <a:srgbClr val="4C5A6A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0" y="2057400"/>
            <a:ext cx="0" cy="4419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162800" y="2061829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4C5A6A"/>
                </a:solidFill>
                <a:latin typeface="Arial" charset="0"/>
              </a:rPr>
              <a:t>Sphincter</a:t>
            </a:r>
          </a:p>
        </p:txBody>
      </p:sp>
    </p:spTree>
    <p:extLst>
      <p:ext uri="{BB962C8B-B14F-4D97-AF65-F5344CB8AC3E}">
        <p14:creationId xmlns:p14="http://schemas.microsoft.com/office/powerpoint/2010/main" val="402077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17" y="1673352"/>
            <a:ext cx="4870823" cy="4718304"/>
          </a:xfrm>
        </p:spPr>
        <p:txBody>
          <a:bodyPr>
            <a:normAutofit fontScale="92500"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Origin</a:t>
            </a:r>
            <a:r>
              <a:rPr lang="en-US" dirty="0"/>
              <a:t> – </a:t>
            </a:r>
            <a:r>
              <a:rPr lang="en-US" dirty="0" smtClean="0"/>
              <a:t>muscle </a:t>
            </a:r>
            <a:r>
              <a:rPr lang="en-US" dirty="0"/>
              <a:t>attachment that remains </a:t>
            </a:r>
            <a:r>
              <a:rPr lang="en-US" dirty="0" smtClean="0"/>
              <a:t>fixed (does not move)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solidFill>
                  <a:schemeClr val="tx2"/>
                </a:solidFill>
              </a:rPr>
              <a:t>Insertion</a:t>
            </a:r>
            <a:r>
              <a:rPr lang="en-US" dirty="0"/>
              <a:t> – </a:t>
            </a:r>
            <a:r>
              <a:rPr lang="en-US" dirty="0" smtClean="0"/>
              <a:t>muscle </a:t>
            </a:r>
            <a:r>
              <a:rPr lang="en-US" dirty="0"/>
              <a:t>attachment that </a:t>
            </a:r>
            <a:r>
              <a:rPr lang="en-US" dirty="0" smtClean="0"/>
              <a:t>moves on contraction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solidFill>
                  <a:schemeClr val="tx2"/>
                </a:solidFill>
              </a:rPr>
              <a:t>Action</a:t>
            </a:r>
            <a:r>
              <a:rPr lang="en-US" dirty="0"/>
              <a:t> – </a:t>
            </a:r>
            <a:r>
              <a:rPr lang="en-US" dirty="0" smtClean="0"/>
              <a:t>body </a:t>
            </a:r>
            <a:r>
              <a:rPr lang="en-US" dirty="0"/>
              <a:t>movement that a muscle produces</a:t>
            </a:r>
          </a:p>
          <a:p>
            <a:pPr lvl="1"/>
            <a:r>
              <a:rPr lang="en-US" dirty="0"/>
              <a:t>Flexion, extension, abduction, adduction, etc.</a:t>
            </a:r>
          </a:p>
          <a:p>
            <a:endParaRPr lang="en-US" dirty="0"/>
          </a:p>
        </p:txBody>
      </p:sp>
      <p:pic>
        <p:nvPicPr>
          <p:cNvPr id="6" name="Picture 2" descr="origin-insertion unla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79" y="1673352"/>
            <a:ext cx="2060575" cy="4578350"/>
          </a:xfrm>
          <a:prstGeom prst="rect">
            <a:avLst/>
          </a:prstGeom>
          <a:noFill/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942223" y="2054352"/>
            <a:ext cx="2091893" cy="634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927283" y="3690471"/>
            <a:ext cx="2106834" cy="15673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02484-10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6" y="792958"/>
            <a:ext cx="65532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890178" y="807899"/>
            <a:ext cx="2578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Does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move when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muscle contracts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901884" y="1074320"/>
            <a:ext cx="1828800" cy="0"/>
          </a:xfrm>
          <a:prstGeom prst="straightConnector1">
            <a:avLst/>
          </a:prstGeom>
          <a:noFill/>
          <a:ln w="28575">
            <a:solidFill>
              <a:srgbClr val="0066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 rot="20362281">
            <a:off x="5170297" y="5894012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</a:rPr>
              <a:t>Does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move when 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muscle contracts</a:t>
            </a:r>
          </a:p>
        </p:txBody>
      </p:sp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 flipV="1">
            <a:off x="4967188" y="5695548"/>
            <a:ext cx="1066800" cy="464704"/>
          </a:xfrm>
          <a:prstGeom prst="straightConnector1">
            <a:avLst/>
          </a:prstGeom>
          <a:noFill/>
          <a:ln w="28575">
            <a:solidFill>
              <a:srgbClr val="0066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160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Location</a:t>
            </a:r>
            <a:r>
              <a:rPr lang="en-US" sz="3200" dirty="0" smtClean="0"/>
              <a:t> – structure near which the muscle is found</a:t>
            </a:r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00156"/>
              </p:ext>
            </p:extLst>
          </p:nvPr>
        </p:nvGraphicFramePr>
        <p:xfrm>
          <a:off x="2008093" y="2910183"/>
          <a:ext cx="5132129" cy="3566816"/>
        </p:xfrm>
        <a:graphic>
          <a:graphicData uri="http://schemas.openxmlformats.org/drawingml/2006/table">
            <a:tbl>
              <a:tblPr/>
              <a:tblGrid>
                <a:gridCol w="1562896"/>
                <a:gridCol w="3569233"/>
              </a:tblGrid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Frontalis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Frontal bone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Femoris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Femur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Gluteus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Posterior of hip/thigh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Oculi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Eye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Oris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Mouth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Radialis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Radius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Ulnaris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Ulna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4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Brachialis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Arm</a:t>
                      </a:r>
                    </a:p>
                  </a:txBody>
                  <a:tcPr marL="91424" marR="91424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Function</a:t>
            </a:r>
            <a:r>
              <a:rPr lang="en-US" sz="3200" dirty="0"/>
              <a:t> – body movement </a:t>
            </a:r>
            <a:r>
              <a:rPr lang="en-US" sz="3200" dirty="0" smtClean="0"/>
              <a:t>when the </a:t>
            </a:r>
            <a:r>
              <a:rPr lang="en-US" sz="3200" dirty="0"/>
              <a:t>muscle is contracted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7789"/>
              </p:ext>
            </p:extLst>
          </p:nvPr>
        </p:nvGraphicFramePr>
        <p:xfrm>
          <a:off x="2003612" y="2932397"/>
          <a:ext cx="5496859" cy="3484838"/>
        </p:xfrm>
        <a:graphic>
          <a:graphicData uri="http://schemas.openxmlformats.org/drawingml/2006/table">
            <a:tbl>
              <a:tblPr/>
              <a:tblGrid>
                <a:gridCol w="1643639"/>
                <a:gridCol w="3853220"/>
              </a:tblGrid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Abductor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Moves part away from body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Adductor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Moves part toward body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Depressor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Lowers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Extensor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Extends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Flexor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Flexes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Levator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Elevates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Rotator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Rotates a part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17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buSzPct val="100000"/>
              <a:buFont typeface="+mj-lt"/>
              <a:buAutoNum type="arabicPeriod" startAt="3"/>
            </a:pPr>
            <a:r>
              <a:rPr lang="en-US" b="1" dirty="0" smtClean="0"/>
              <a:t> </a:t>
            </a:r>
            <a:r>
              <a:rPr lang="en-US" sz="3200" b="1" dirty="0"/>
              <a:t>Shape </a:t>
            </a:r>
            <a:r>
              <a:rPr lang="en-US" sz="3200" dirty="0"/>
              <a:t>– relative shape of the muscle</a:t>
            </a:r>
          </a:p>
          <a:p>
            <a:pPr marL="274320" lvl="1" indent="0">
              <a:buSzPct val="100000"/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0302"/>
              </p:ext>
            </p:extLst>
          </p:nvPr>
        </p:nvGraphicFramePr>
        <p:xfrm>
          <a:off x="1882585" y="2801694"/>
          <a:ext cx="4736353" cy="338395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32929"/>
                <a:gridCol w="2703424"/>
              </a:tblGrid>
              <a:tr h="55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Deltoid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Shaped like delta ∆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Orbicularis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Circular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Serratus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Saw-toothed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Quadratus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Square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Rhomboideus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Diamond-shaped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  <a:tr h="5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Trapezius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Trapezoidal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14" marB="4571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12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 smtClean="0"/>
              <a:t> Size </a:t>
            </a:r>
            <a:r>
              <a:rPr lang="en-US" sz="3200" dirty="0"/>
              <a:t>– relative size of the </a:t>
            </a:r>
            <a:r>
              <a:rPr lang="en-US" sz="3200" dirty="0" smtClean="0"/>
              <a:t>muscle</a:t>
            </a:r>
            <a:endParaRPr lang="en-US" sz="3200" dirty="0"/>
          </a:p>
        </p:txBody>
      </p:sp>
      <p:graphicFrame>
        <p:nvGraphicFramePr>
          <p:cNvPr id="4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97514"/>
              </p:ext>
            </p:extLst>
          </p:nvPr>
        </p:nvGraphicFramePr>
        <p:xfrm>
          <a:off x="1967089" y="2886868"/>
          <a:ext cx="5102578" cy="27434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53319"/>
                <a:gridCol w="3249259"/>
              </a:tblGrid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Brevis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Short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Longus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Long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Magnus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Large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Maximus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Largest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Medius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Moderately sized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Minimus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Smaller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25" marR="91425" marT="45733" marB="4573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8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b="1" dirty="0" smtClean="0"/>
              <a:t>Fiber direction </a:t>
            </a:r>
            <a:r>
              <a:rPr lang="en-US" sz="3200" dirty="0" smtClean="0"/>
              <a:t>– relative to the midline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4206"/>
              </p:ext>
            </p:extLst>
          </p:nvPr>
        </p:nvGraphicFramePr>
        <p:xfrm>
          <a:off x="1961444" y="2920999"/>
          <a:ext cx="4688544" cy="2339800"/>
        </p:xfrm>
        <a:graphic>
          <a:graphicData uri="http://schemas.openxmlformats.org/drawingml/2006/table">
            <a:tbl>
              <a:tblPr/>
              <a:tblGrid>
                <a:gridCol w="1780172"/>
                <a:gridCol w="2908372"/>
              </a:tblGrid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Oblique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Diagonal to midline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</a:tr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Rectus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Parallel to midline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Sphincter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Circling an opening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BDBE"/>
                    </a:solidFill>
                  </a:tcPr>
                </a:tc>
              </a:tr>
              <a:tr h="58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Transversus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Right angle to midline</a:t>
                      </a:r>
                    </a:p>
                  </a:txBody>
                  <a:tcPr marL="91439" marR="91439" marT="45700" marB="457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8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b="1" dirty="0"/>
              <a:t>Number of heads</a:t>
            </a:r>
            <a:r>
              <a:rPr lang="en-US" sz="3200" b="1" dirty="0" smtClean="0"/>
              <a:t>/origins</a:t>
            </a:r>
            <a:endParaRPr lang="en-US" sz="3200" b="1" dirty="0"/>
          </a:p>
        </p:txBody>
      </p:sp>
      <p:graphicFrame>
        <p:nvGraphicFramePr>
          <p:cNvPr id="6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747641"/>
              </p:ext>
            </p:extLst>
          </p:nvPr>
        </p:nvGraphicFramePr>
        <p:xfrm>
          <a:off x="2050167" y="2892247"/>
          <a:ext cx="4582055" cy="2103087"/>
        </p:xfrm>
        <a:graphic>
          <a:graphicData uri="http://schemas.openxmlformats.org/drawingml/2006/table">
            <a:tbl>
              <a:tblPr/>
              <a:tblGrid>
                <a:gridCol w="1584923"/>
                <a:gridCol w="2997132"/>
              </a:tblGrid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Bicep</a:t>
                      </a: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Two heads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Tricep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Three heads</a:t>
                      </a: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7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Quadricep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Four heads</a:t>
                      </a:r>
                    </a:p>
                  </a:txBody>
                  <a:tcPr marL="91424" marR="91424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6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7_11aOvrvwSkelMusclAnt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783" y="0"/>
            <a:ext cx="7231634" cy="6858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57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9974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smtClean="0"/>
              <a:t>Muscle names can be </a:t>
            </a:r>
          </a:p>
          <a:p>
            <a:pPr marL="0" indent="0" algn="ctr">
              <a:buNone/>
            </a:pPr>
            <a:r>
              <a:rPr lang="en-US" sz="4400" i="1" dirty="0" smtClean="0"/>
              <a:t>any combination of the </a:t>
            </a:r>
          </a:p>
          <a:p>
            <a:pPr marL="0" indent="0" algn="ctr">
              <a:buNone/>
            </a:pPr>
            <a:r>
              <a:rPr lang="en-US" sz="4400" i="1" dirty="0" smtClean="0"/>
              <a:t>options listed!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55676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quiz ourselves!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a</a:t>
            </a:r>
            <a:r>
              <a:rPr lang="en-US" dirty="0" smtClean="0"/>
              <a:t>re the following muscles named?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Biceps </a:t>
            </a:r>
            <a:r>
              <a:rPr lang="en-US" dirty="0" err="1" smtClean="0"/>
              <a:t>femoris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Flexor carpi </a:t>
            </a:r>
            <a:r>
              <a:rPr lang="en-US" dirty="0" err="1" smtClean="0"/>
              <a:t>ulnaris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Gluteus </a:t>
            </a:r>
            <a:r>
              <a:rPr lang="en-US" dirty="0" err="1" smtClean="0"/>
              <a:t>maximus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Abductor </a:t>
            </a:r>
            <a:r>
              <a:rPr lang="en-US" dirty="0" err="1" smtClean="0"/>
              <a:t>magnus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Rhomboid major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65986" cy="4876800"/>
          </a:xfrm>
        </p:spPr>
        <p:txBody>
          <a:bodyPr/>
          <a:lstStyle/>
          <a:p>
            <a:r>
              <a:rPr lang="en-US" b="1" dirty="0" smtClean="0"/>
              <a:t>Connective Tissue</a:t>
            </a:r>
            <a:endParaRPr lang="en-US" dirty="0" smtClean="0"/>
          </a:p>
          <a:p>
            <a:pPr lvl="1"/>
            <a:r>
              <a:rPr lang="en-US" sz="2400" b="1" u="sng" dirty="0" smtClean="0">
                <a:solidFill>
                  <a:schemeClr val="tx2"/>
                </a:solidFill>
              </a:rPr>
              <a:t>Fascia</a:t>
            </a:r>
            <a:r>
              <a:rPr lang="en-US" sz="2400" dirty="0" smtClean="0"/>
              <a:t> – Dense connective tissue that surrounds and separates each muscle</a:t>
            </a:r>
          </a:p>
          <a:p>
            <a:pPr lvl="2"/>
            <a:r>
              <a:rPr lang="en-US" sz="2000" dirty="0"/>
              <a:t>Extends beyond the ends of the muscle and gives rise to </a:t>
            </a:r>
            <a:r>
              <a:rPr lang="en-US" sz="2000" dirty="0" smtClean="0"/>
              <a:t>tendons</a:t>
            </a:r>
            <a:endParaRPr lang="en-US" sz="2200" dirty="0" smtClean="0"/>
          </a:p>
          <a:p>
            <a:pPr lvl="1"/>
            <a:r>
              <a:rPr lang="en-US" sz="2400" b="1" u="sng" dirty="0">
                <a:solidFill>
                  <a:srgbClr val="D2533C"/>
                </a:solidFill>
              </a:rPr>
              <a:t>Tendons</a:t>
            </a:r>
            <a:r>
              <a:rPr lang="en-US" sz="2400" dirty="0"/>
              <a:t> – fused to the </a:t>
            </a:r>
            <a:r>
              <a:rPr lang="en-US" sz="2400" dirty="0" err="1"/>
              <a:t>periosteum</a:t>
            </a:r>
            <a:r>
              <a:rPr lang="en-US" sz="2400" dirty="0"/>
              <a:t> of bones, therefore connecting muscle to </a:t>
            </a:r>
            <a:r>
              <a:rPr lang="en-US" sz="2400" dirty="0" smtClean="0"/>
              <a:t>bone</a:t>
            </a:r>
          </a:p>
          <a:p>
            <a:pPr lvl="1"/>
            <a:r>
              <a:rPr lang="en-US" sz="2400" b="1" u="sng" dirty="0" err="1" smtClean="0">
                <a:solidFill>
                  <a:srgbClr val="D2533C"/>
                </a:solidFill>
              </a:rPr>
              <a:t>Aponeuroses</a:t>
            </a:r>
            <a:r>
              <a:rPr lang="en-US" sz="2400" dirty="0" smtClean="0"/>
              <a:t> – broad sheets of connective tissue that connect muscle to muscle or muscle to bone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372" y="971429"/>
            <a:ext cx="1566920" cy="2762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063" y="3996436"/>
            <a:ext cx="1672121" cy="27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D2533C"/>
                </a:solidFill>
              </a:rPr>
              <a:t>Epimysium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– layer of connective </a:t>
            </a:r>
            <a:r>
              <a:rPr lang="en-US" dirty="0" smtClean="0">
                <a:solidFill>
                  <a:srgbClr val="292934"/>
                </a:solidFill>
              </a:rPr>
              <a:t>tissue underneath that fascia that surrounds each </a:t>
            </a:r>
            <a:r>
              <a:rPr lang="en-US" dirty="0" smtClean="0">
                <a:solidFill>
                  <a:srgbClr val="292934"/>
                </a:solidFill>
              </a:rPr>
              <a:t>muscle 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Perimysium</a:t>
            </a:r>
            <a:r>
              <a:rPr lang="en-US" dirty="0" smtClean="0">
                <a:solidFill>
                  <a:srgbClr val="292934"/>
                </a:solidFill>
              </a:rPr>
              <a:t> – layer of connective tissue that surrounds individual bundles (</a:t>
            </a:r>
            <a:r>
              <a:rPr lang="en-US" u="sng" dirty="0" smtClean="0">
                <a:solidFill>
                  <a:srgbClr val="292934"/>
                </a:solidFill>
              </a:rPr>
              <a:t>fascicles</a:t>
            </a:r>
            <a:r>
              <a:rPr lang="en-US" dirty="0" smtClean="0">
                <a:solidFill>
                  <a:srgbClr val="292934"/>
                </a:solidFill>
              </a:rPr>
              <a:t>) within each whole muscle</a:t>
            </a:r>
          </a:p>
          <a:p>
            <a:r>
              <a:rPr lang="en-US" b="1" u="sng" dirty="0" err="1" smtClean="0">
                <a:solidFill>
                  <a:srgbClr val="D2533C"/>
                </a:solidFill>
              </a:rPr>
              <a:t>Endomysium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– layer of connective tissue that covers each muscle cell (muscle fiber)</a:t>
            </a:r>
            <a:endParaRPr lang="en-US" b="1" u="sng" dirty="0">
              <a:solidFill>
                <a:srgbClr val="D2533C"/>
              </a:solidFill>
            </a:endParaRPr>
          </a:p>
        </p:txBody>
      </p:sp>
      <p:pic>
        <p:nvPicPr>
          <p:cNvPr id="4" name="Picture 2" descr="http://t0.gstatic.com/images?q=tbn:Oha0F-yKZFgH0M:http://people.eku.edu/ritchisong/tendon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915" y="4154234"/>
            <a:ext cx="4089841" cy="2378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85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5988" cy="4730750"/>
          </a:xfrm>
          <a:prstGeom prst="rect">
            <a:avLst/>
          </a:prstGeom>
          <a:noFill/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872312" y="1791452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/>
              <a:t>epimysium</a:t>
            </a:r>
            <a:endParaRPr lang="en-US" sz="1200" b="1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400800" y="1928771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perimysium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4664" y="2667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Muscle </a:t>
            </a:r>
            <a:r>
              <a:rPr lang="en-US" sz="1200" b="1" dirty="0">
                <a:solidFill>
                  <a:srgbClr val="0000FF"/>
                </a:solidFill>
              </a:rPr>
              <a:t>Fascicle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862952" y="266110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Surrounded by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FF"/>
                </a:solidFill>
              </a:rPr>
              <a:t>perimysium</a:t>
            </a:r>
            <a:endParaRPr lang="en-US" sz="12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62800" y="51054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Skeletal muscle </a:t>
            </a:r>
            <a:r>
              <a:rPr lang="en-US" sz="1200" b="1" dirty="0">
                <a:solidFill>
                  <a:srgbClr val="0000FF"/>
                </a:solidFill>
              </a:rPr>
              <a:t>fiber</a:t>
            </a:r>
            <a:r>
              <a:rPr lang="en-US" sz="1200" b="1" dirty="0"/>
              <a:t> (cell)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86600" y="579755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Surrounded by </a:t>
            </a:r>
            <a:r>
              <a:rPr lang="en-US" sz="1200" b="1" dirty="0" err="1">
                <a:solidFill>
                  <a:srgbClr val="0000FF"/>
                </a:solidFill>
              </a:rPr>
              <a:t>endomysium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81400" y="4724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Skeletal </a:t>
            </a:r>
            <a:r>
              <a:rPr lang="en-US" sz="1200" b="1" dirty="0">
                <a:solidFill>
                  <a:srgbClr val="0000FF"/>
                </a:solidFill>
              </a:rPr>
              <a:t>muscle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464856" y="518810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Surrounded by </a:t>
            </a:r>
            <a:r>
              <a:rPr lang="en-US" sz="1200" b="1" dirty="0" err="1">
                <a:solidFill>
                  <a:srgbClr val="0000FF"/>
                </a:solidFill>
              </a:rPr>
              <a:t>epimysium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50456" y="20574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tendon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2895600" y="2362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5576192" y="211567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248400" y="2286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43600" y="4648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/>
              <a:t>endomysium</a:t>
            </a:r>
            <a:endParaRPr lang="en-US" sz="1200" b="1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58000" y="4038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1-12 at 4.0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1" y="368300"/>
            <a:ext cx="81915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08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53400" cy="611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1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Beneath the </a:t>
            </a:r>
            <a:r>
              <a:rPr lang="en-US" u="sng" dirty="0" smtClean="0"/>
              <a:t>sarcolemma</a:t>
            </a:r>
            <a:r>
              <a:rPr lang="en-US" dirty="0" smtClean="0"/>
              <a:t> (cell membrane) is the </a:t>
            </a:r>
            <a:r>
              <a:rPr lang="en-US" u="sng" dirty="0" smtClean="0"/>
              <a:t>sarcoplasm</a:t>
            </a:r>
            <a:r>
              <a:rPr lang="en-US" dirty="0" smtClean="0"/>
              <a:t> (cytoplasm) and </a:t>
            </a:r>
            <a:r>
              <a:rPr lang="en-US" u="sng" dirty="0" smtClean="0"/>
              <a:t>transverse (T) tubules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SR and T-tubules activate the muscle contraction mechanism when the fiber is stimulated.</a:t>
            </a:r>
          </a:p>
        </p:txBody>
      </p:sp>
    </p:spTree>
    <p:extLst>
      <p:ext uri="{BB962C8B-B14F-4D97-AF65-F5344CB8AC3E}">
        <p14:creationId xmlns:p14="http://schemas.microsoft.com/office/powerpoint/2010/main" val="91269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2 at 4.1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7" y="423360"/>
            <a:ext cx="83693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3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08_04"/>
          <p:cNvPicPr>
            <a:picLocks noChangeAspect="1" noChangeArrowheads="1"/>
          </p:cNvPicPr>
          <p:nvPr/>
        </p:nvPicPr>
        <p:blipFill>
          <a:blip r:embed="rId2" cstate="print"/>
          <a:srcRect t="7500" b="5000"/>
          <a:stretch>
            <a:fillRect/>
          </a:stretch>
        </p:blipFill>
        <p:spPr bwMode="auto">
          <a:xfrm>
            <a:off x="508000" y="838200"/>
            <a:ext cx="8128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75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Muscles are responsible for all types of body movement</a:t>
            </a:r>
          </a:p>
          <a:p>
            <a:endParaRPr lang="en-US" dirty="0"/>
          </a:p>
          <a:p>
            <a:r>
              <a:rPr lang="en-US" dirty="0" smtClean="0"/>
              <a:t>3 basic muscle types are found in the body</a:t>
            </a:r>
          </a:p>
          <a:p>
            <a:pPr lvl="1"/>
            <a:r>
              <a:rPr lang="en-US" dirty="0" smtClean="0"/>
              <a:t>Skeletal muscle</a:t>
            </a:r>
          </a:p>
          <a:p>
            <a:pPr lvl="1"/>
            <a:r>
              <a:rPr lang="en-US" dirty="0" smtClean="0"/>
              <a:t>Smooth muscle</a:t>
            </a:r>
          </a:p>
          <a:p>
            <a:pPr lvl="1"/>
            <a:r>
              <a:rPr lang="en-US" dirty="0" smtClean="0"/>
              <a:t>Cardiac</a:t>
            </a:r>
          </a:p>
        </p:txBody>
      </p:sp>
    </p:spTree>
    <p:extLst>
      <p:ext uri="{BB962C8B-B14F-4D97-AF65-F5344CB8AC3E}">
        <p14:creationId xmlns:p14="http://schemas.microsoft.com/office/powerpoint/2010/main" val="259773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sarcoplasm of each muscle fiber/muscle cell contains </a:t>
            </a:r>
            <a:r>
              <a:rPr lang="en-US" u="sng" dirty="0" smtClean="0">
                <a:solidFill>
                  <a:srgbClr val="D2533C"/>
                </a:solidFill>
              </a:rPr>
              <a:t>myofibrils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smtClean="0"/>
              <a:t>(rod-like units of muscle)</a:t>
            </a:r>
          </a:p>
          <a:p>
            <a:r>
              <a:rPr lang="en-US" dirty="0" smtClean="0"/>
              <a:t>Myofibrils are separated into compartments called </a:t>
            </a:r>
            <a:r>
              <a:rPr lang="en-US" u="sng" dirty="0" smtClean="0">
                <a:solidFill>
                  <a:srgbClr val="D2533C"/>
                </a:solidFill>
              </a:rPr>
              <a:t>sarcomeres</a:t>
            </a:r>
            <a:r>
              <a:rPr lang="en-US" dirty="0" smtClean="0"/>
              <a:t> that contain thick filaments and thin filaments</a:t>
            </a:r>
          </a:p>
          <a:p>
            <a:pPr lvl="1"/>
            <a:r>
              <a:rPr lang="en-US" u="sng" dirty="0" smtClean="0">
                <a:solidFill>
                  <a:srgbClr val="726056"/>
                </a:solidFill>
              </a:rPr>
              <a:t>Thick filaments</a:t>
            </a:r>
            <a:r>
              <a:rPr lang="en-US" dirty="0" smtClean="0">
                <a:solidFill>
                  <a:srgbClr val="726056"/>
                </a:solidFill>
              </a:rPr>
              <a:t> </a:t>
            </a:r>
            <a:r>
              <a:rPr lang="en-US" dirty="0" smtClean="0"/>
              <a:t>– made of protein called myosin</a:t>
            </a:r>
          </a:p>
          <a:p>
            <a:pPr lvl="1"/>
            <a:r>
              <a:rPr lang="en-US" u="sng" dirty="0" smtClean="0">
                <a:solidFill>
                  <a:schemeClr val="accent3"/>
                </a:solidFill>
              </a:rPr>
              <a:t>Thin filaments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– made of protein called actin</a:t>
            </a:r>
          </a:p>
          <a:p>
            <a:pPr lvl="1"/>
            <a:r>
              <a:rPr lang="en-US" dirty="0" smtClean="0"/>
              <a:t>The organization of these thick and thin filaments produces striations.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08_02"/>
          <p:cNvPicPr>
            <a:picLocks noChangeAspect="1" noChangeArrowheads="1"/>
          </p:cNvPicPr>
          <p:nvPr/>
        </p:nvPicPr>
        <p:blipFill>
          <a:blip r:embed="rId2" cstate="print"/>
          <a:srcRect t="2500" b="5000"/>
          <a:stretch>
            <a:fillRect/>
          </a:stretch>
        </p:blipFill>
        <p:spPr bwMode="auto">
          <a:xfrm>
            <a:off x="3048000" y="4467037"/>
            <a:ext cx="3936643" cy="2238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8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>
                <a:solidFill>
                  <a:schemeClr val="tx2"/>
                </a:solidFill>
              </a:rPr>
              <a:t>sarcomere</a:t>
            </a:r>
            <a:r>
              <a:rPr lang="en-US" dirty="0" smtClean="0"/>
              <a:t> extends from Z line to Z line</a:t>
            </a:r>
          </a:p>
          <a:p>
            <a:pPr lvl="1"/>
            <a:r>
              <a:rPr lang="en-US" sz="2400" u="sng" dirty="0" smtClean="0">
                <a:solidFill>
                  <a:schemeClr val="accent5"/>
                </a:solidFill>
              </a:rPr>
              <a:t>I bands</a:t>
            </a:r>
            <a:r>
              <a:rPr lang="en-US" sz="2400" dirty="0" smtClean="0"/>
              <a:t> (light bands) are anchored to the Z lines and are length of actin filaments</a:t>
            </a:r>
          </a:p>
          <a:p>
            <a:pPr lvl="1"/>
            <a:r>
              <a:rPr lang="en-US" sz="2400" u="sng" dirty="0" smtClean="0">
                <a:solidFill>
                  <a:schemeClr val="accent5"/>
                </a:solidFill>
              </a:rPr>
              <a:t>A bands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(dark bands) are the length of myosin filaments</a:t>
            </a:r>
            <a:endParaRPr lang="en-US" sz="2400" u="sng" dirty="0">
              <a:solidFill>
                <a:schemeClr val="accent5"/>
              </a:solidFill>
            </a:endParaRPr>
          </a:p>
        </p:txBody>
      </p:sp>
      <p:pic>
        <p:nvPicPr>
          <p:cNvPr id="4" name="Picture 5" descr="08_02"/>
          <p:cNvPicPr>
            <a:picLocks noChangeAspect="1" noChangeArrowheads="1"/>
          </p:cNvPicPr>
          <p:nvPr/>
        </p:nvPicPr>
        <p:blipFill>
          <a:blip r:embed="rId2" cstate="print"/>
          <a:srcRect t="2500" b="5000"/>
          <a:stretch>
            <a:fillRect/>
          </a:stretch>
        </p:blipFill>
        <p:spPr bwMode="auto">
          <a:xfrm>
            <a:off x="2035631" y="3707191"/>
            <a:ext cx="5272877" cy="2998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1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02484-1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655093" y="6054300"/>
            <a:ext cx="1202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Length of actin (thin, light stripes)</a:t>
            </a: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4038600" y="2439904"/>
            <a:ext cx="939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I band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562600" y="2439904"/>
            <a:ext cx="1044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A band</a:t>
            </a: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3810000" y="2819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>
            <a:off x="5181600" y="2819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3810000" y="2286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5181600" y="2286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5334000" y="2322596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6781800" y="2347913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4631529" y="2881312"/>
            <a:ext cx="1624770" cy="3172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941841" y="2881313"/>
            <a:ext cx="2032606" cy="29883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7619999" y="5869634"/>
            <a:ext cx="1325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Length of myosin heads (wide, dark stripes)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4327525" y="15605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Z line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038470" y="1638217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Z line</a:t>
            </a:r>
          </a:p>
        </p:txBody>
      </p:sp>
    </p:spTree>
    <p:extLst>
      <p:ext uri="{BB962C8B-B14F-4D97-AF65-F5344CB8AC3E}">
        <p14:creationId xmlns:p14="http://schemas.microsoft.com/office/powerpoint/2010/main" val="362933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02484-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4" y="0"/>
            <a:ext cx="5310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8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arcom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5340"/>
            <a:ext cx="914400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9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02484-11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0" y="653586"/>
            <a:ext cx="8659235" cy="603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2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/>
                </a:solidFill>
              </a:rPr>
              <a:t>Motor neurons</a:t>
            </a:r>
            <a:r>
              <a:rPr lang="en-US" dirty="0" smtClean="0"/>
              <a:t> – the cells that cause muscle fibers to contract</a:t>
            </a:r>
          </a:p>
          <a:p>
            <a:pPr lvl="1"/>
            <a:r>
              <a:rPr lang="en-US" dirty="0">
                <a:solidFill>
                  <a:srgbClr val="292934"/>
                </a:solidFill>
              </a:rPr>
              <a:t>What type of cells are these?  What do they look like?</a:t>
            </a:r>
          </a:p>
          <a:p>
            <a:pPr lvl="2"/>
            <a:r>
              <a:rPr lang="en-US" dirty="0">
                <a:solidFill>
                  <a:srgbClr val="292934"/>
                </a:solidFill>
              </a:rPr>
              <a:t> Root word “</a:t>
            </a:r>
            <a:r>
              <a:rPr lang="en-US" dirty="0" err="1">
                <a:solidFill>
                  <a:srgbClr val="292934"/>
                </a:solidFill>
              </a:rPr>
              <a:t>Neuro</a:t>
            </a:r>
            <a:r>
              <a:rPr lang="en-US" dirty="0">
                <a:solidFill>
                  <a:srgbClr val="292934"/>
                </a:solidFill>
              </a:rPr>
              <a:t>”?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The axon of the motor neuron extends outward from the brain or spinal cord.  The muscle fiber will only contract when stimulated by the motor neuron.</a:t>
            </a:r>
            <a:endParaRPr lang="en-US" dirty="0" smtClean="0">
              <a:solidFill>
                <a:srgbClr val="292934"/>
              </a:solidFill>
            </a:endParaRPr>
          </a:p>
        </p:txBody>
      </p:sp>
      <p:pic>
        <p:nvPicPr>
          <p:cNvPr id="4" name="Picture 7" descr="08_03aStructClasNeur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809" y="4633000"/>
            <a:ext cx="5376258" cy="18440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52274" y="596528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(</a:t>
            </a:r>
            <a:r>
              <a:rPr lang="en-US" sz="2000" b="1" dirty="0">
                <a:solidFill>
                  <a:srgbClr val="0000FF"/>
                </a:solidFill>
              </a:rPr>
              <a:t>motor neuron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667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site </a:t>
            </a:r>
            <a:r>
              <a:rPr lang="en-US" dirty="0"/>
              <a:t>where the motor neuron and muscle fiber meet is the </a:t>
            </a:r>
            <a:r>
              <a:rPr lang="en-US" b="1" u="sng" dirty="0">
                <a:solidFill>
                  <a:schemeClr val="tx2"/>
                </a:solidFill>
              </a:rPr>
              <a:t>neuromuscular </a:t>
            </a:r>
            <a:r>
              <a:rPr lang="en-US" b="1" u="sng" dirty="0" smtClean="0">
                <a:solidFill>
                  <a:schemeClr val="tx2"/>
                </a:solidFill>
              </a:rPr>
              <a:t>junction</a:t>
            </a: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The muscle fiber membrane forms a </a:t>
            </a:r>
            <a:r>
              <a:rPr lang="en-US" b="1" u="sng" dirty="0" smtClean="0">
                <a:solidFill>
                  <a:schemeClr val="tx2"/>
                </a:solidFill>
              </a:rPr>
              <a:t>motor end plate</a:t>
            </a:r>
          </a:p>
          <a:p>
            <a:pPr lvl="1"/>
            <a:r>
              <a:rPr lang="en-US" dirty="0"/>
              <a:t>The sarcolemma (cell membrane) is tightly </a:t>
            </a:r>
            <a:r>
              <a:rPr lang="en-US" dirty="0" smtClean="0"/>
              <a:t>folded</a:t>
            </a:r>
          </a:p>
          <a:p>
            <a:pPr lvl="1"/>
            <a:r>
              <a:rPr lang="en-US" dirty="0" smtClean="0"/>
              <a:t>Abundant nuclei </a:t>
            </a:r>
            <a:r>
              <a:rPr lang="en-US" dirty="0"/>
              <a:t>and </a:t>
            </a:r>
            <a:r>
              <a:rPr lang="en-US" dirty="0" smtClean="0"/>
              <a:t>mitochondria</a:t>
            </a:r>
            <a:br>
              <a:rPr lang="en-US" dirty="0" smtClean="0"/>
            </a:br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The end of the motor neuron branches into the motor end plate.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The cytoplasm has abundant mitochondria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and contains many tiny </a:t>
            </a:r>
            <a:r>
              <a:rPr lang="en-US" b="1" u="sng" dirty="0" smtClean="0">
                <a:solidFill>
                  <a:schemeClr val="tx2"/>
                </a:solidFill>
              </a:rPr>
              <a:t>synaptic vesicles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292934"/>
                </a:solidFill>
              </a:rPr>
              <a:t>that store </a:t>
            </a:r>
            <a:r>
              <a:rPr lang="en-US" b="1" u="sng" dirty="0" smtClean="0">
                <a:solidFill>
                  <a:srgbClr val="D2533C"/>
                </a:solidFill>
              </a:rPr>
              <a:t>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4833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8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572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1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motor neuron and the muscle fibers that it controls make up a </a:t>
            </a:r>
            <a:r>
              <a:rPr lang="en-US" b="1" u="sng" dirty="0" smtClean="0">
                <a:solidFill>
                  <a:schemeClr val="tx2"/>
                </a:solidFill>
              </a:rPr>
              <a:t>motor unit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A motor neuron may connect to as few as 4 muscle fibers and as many as 1000s of muscle fibers</a:t>
            </a: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When stimulated to do so, the muscle fibers of the motor unit contract all at once</a:t>
            </a:r>
            <a:br>
              <a:rPr lang="en-US" dirty="0" smtClean="0">
                <a:solidFill>
                  <a:srgbClr val="292934"/>
                </a:solidFill>
              </a:rPr>
            </a:br>
            <a:endParaRPr lang="en-US" dirty="0" smtClean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" name="Picture 5" descr="shi25707_09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927" y="1673352"/>
            <a:ext cx="2488446" cy="4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16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Attached to </a:t>
            </a:r>
            <a:r>
              <a:rPr lang="en-US" dirty="0" smtClean="0"/>
              <a:t>the skeleton</a:t>
            </a:r>
            <a:endParaRPr lang="en-US" dirty="0" smtClean="0"/>
          </a:p>
          <a:p>
            <a:r>
              <a:rPr lang="en-US" dirty="0" smtClean="0"/>
              <a:t>Voluntarily (consciously) controlled</a:t>
            </a:r>
          </a:p>
          <a:p>
            <a:r>
              <a:rPr lang="en-US" dirty="0" smtClean="0"/>
              <a:t>Microscopically the tissue appears striated</a:t>
            </a:r>
          </a:p>
          <a:p>
            <a:r>
              <a:rPr lang="en-US" dirty="0" smtClean="0"/>
              <a:t>Cells are long, cylindrical, &amp; multi-nucleated</a:t>
            </a:r>
            <a:endParaRPr lang="en-US" dirty="0"/>
          </a:p>
        </p:txBody>
      </p:sp>
      <p:pic>
        <p:nvPicPr>
          <p:cNvPr id="4" name="Picture 4" descr="Skeletal musc tissue"/>
          <p:cNvPicPr>
            <a:picLocks noChangeAspect="1" noChangeArrowheads="1"/>
          </p:cNvPicPr>
          <p:nvPr/>
        </p:nvPicPr>
        <p:blipFill>
          <a:blip r:embed="rId2" cstate="print"/>
          <a:srcRect t="22500" b="28000"/>
          <a:stretch>
            <a:fillRect/>
          </a:stretch>
        </p:blipFill>
        <p:spPr bwMode="auto">
          <a:xfrm>
            <a:off x="746320" y="3799470"/>
            <a:ext cx="7620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41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Myosin and Actin</a:t>
            </a:r>
          </a:p>
          <a:p>
            <a:pPr lvl="1"/>
            <a:r>
              <a:rPr lang="en-US" b="1" u="sng" dirty="0" smtClean="0"/>
              <a:t>Myosin</a:t>
            </a:r>
            <a:r>
              <a:rPr lang="en-US" dirty="0" smtClean="0"/>
              <a:t> consists of two twisted strands with cross-bridges projecting outward</a:t>
            </a:r>
            <a:endParaRPr lang="en-US" b="1" u="sng" dirty="0"/>
          </a:p>
        </p:txBody>
      </p:sp>
      <p:pic>
        <p:nvPicPr>
          <p:cNvPr id="5" name="Picture 5" descr="Thick myofilament lab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41712"/>
            <a:ext cx="8534400" cy="3316288"/>
          </a:xfrm>
          <a:prstGeom prst="rect">
            <a:avLst/>
          </a:prstGeom>
          <a:noFill/>
        </p:spPr>
      </p:pic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80878"/>
              </p:ext>
            </p:extLst>
          </p:nvPr>
        </p:nvGraphicFramePr>
        <p:xfrm>
          <a:off x="609600" y="3169312"/>
          <a:ext cx="61722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age" r:id="rId4" imgW="8253968" imgH="2031746" progId="">
                  <p:embed/>
                </p:oleObj>
              </mc:Choice>
              <mc:Fallback>
                <p:oleObj name="Image" r:id="rId4" imgW="8253968" imgH="20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69312"/>
                        <a:ext cx="617220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57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Myosin and Actin</a:t>
            </a:r>
          </a:p>
          <a:p>
            <a:pPr lvl="1"/>
            <a:r>
              <a:rPr lang="en-US" b="1" u="sng" dirty="0" smtClean="0"/>
              <a:t>Actin</a:t>
            </a:r>
            <a:r>
              <a:rPr lang="en-US" dirty="0" smtClean="0"/>
              <a:t> is a protein with binding sites that the myosin cross-bridges attach to</a:t>
            </a:r>
          </a:p>
          <a:p>
            <a:pPr lvl="2"/>
            <a:r>
              <a:rPr lang="en-US" dirty="0" smtClean="0"/>
              <a:t>Contains 2 proteins – troponin and </a:t>
            </a:r>
            <a:r>
              <a:rPr lang="en-US" dirty="0" err="1" smtClean="0"/>
              <a:t>tropomyosin</a:t>
            </a:r>
            <a:endParaRPr lang="en-US" dirty="0" smtClean="0"/>
          </a:p>
        </p:txBody>
      </p:sp>
      <p:pic>
        <p:nvPicPr>
          <p:cNvPr id="4" name="Picture 2" descr="Thin myofil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8534400" cy="271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4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Contraction</a:t>
            </a:r>
            <a:endParaRPr lang="en-US" dirty="0"/>
          </a:p>
        </p:txBody>
      </p:sp>
      <p:pic>
        <p:nvPicPr>
          <p:cNvPr id="10" name="Picture 9" descr="c:\chapt08\Art\color_art_library\08_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2" y="1482358"/>
            <a:ext cx="7538105" cy="52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522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6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Myosin heads attach to actin molecules at a binding site</a:t>
            </a:r>
          </a:p>
          <a:p>
            <a:endParaRPr lang="en-US" dirty="0"/>
          </a:p>
          <a:p>
            <a:r>
              <a:rPr lang="en-US" dirty="0" smtClean="0"/>
              <a:t>Cross-bridge bends and pulls actin, causing the actin filament to slide across the myosin, toward the center of the sarcomere, causing it to shorten (Z lines move closer together).  </a:t>
            </a:r>
          </a:p>
          <a:p>
            <a:endParaRPr lang="en-US" dirty="0"/>
          </a:p>
          <a:p>
            <a:r>
              <a:rPr lang="en-US" dirty="0" smtClean="0"/>
              <a:t>Myosin releases… attaches to new binding site and pulls again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Energy is provided from the conversion of ATP to ADP </a:t>
            </a:r>
          </a:p>
          <a:p>
            <a:pPr lvl="1"/>
            <a:r>
              <a:rPr lang="en-US" dirty="0"/>
              <a:t>Releases a ton of energy!!</a:t>
            </a:r>
          </a:p>
          <a:p>
            <a:pPr lvl="1"/>
            <a:r>
              <a:rPr lang="en-US" dirty="0"/>
              <a:t>Energy is needed to properly position myosin cross-bridge so that in can bind with </a:t>
            </a:r>
            <a:r>
              <a:rPr lang="en-US" dirty="0" smtClean="0"/>
              <a:t>actin</a:t>
            </a:r>
          </a:p>
          <a:p>
            <a:endParaRPr lang="en-US" dirty="0"/>
          </a:p>
          <a:p>
            <a:r>
              <a:rPr lang="en-US" dirty="0" smtClean="0"/>
              <a:t>Cycle of “grab and release, grab and release” will continue as long as ATP is available</a:t>
            </a:r>
          </a:p>
        </p:txBody>
      </p:sp>
    </p:spTree>
    <p:extLst>
      <p:ext uri="{BB962C8B-B14F-4D97-AF65-F5344CB8AC3E}">
        <p14:creationId xmlns:p14="http://schemas.microsoft.com/office/powerpoint/2010/main" val="293455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Theory</a:t>
            </a:r>
            <a:endParaRPr lang="en-US" dirty="0"/>
          </a:p>
        </p:txBody>
      </p:sp>
      <p:pic>
        <p:nvPicPr>
          <p:cNvPr id="3" name="Picture 2" descr="http://4.bp.blogspot.com/-dJ45xP1wevk/TX9bIrjgxtI/AAAAAAAAACk/6ME7GlKFd7E/s1600/adpat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88498"/>
            <a:ext cx="6073925" cy="501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58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for Contraction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skeletal muscle, neurotransmitter = Acetylcholine (</a:t>
            </a:r>
            <a:r>
              <a:rPr lang="en-US" dirty="0" err="1" smtClean="0"/>
              <a:t>ACh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Nerve impulse </a:t>
            </a:r>
            <a:r>
              <a:rPr lang="en-US" dirty="0" smtClean="0"/>
              <a:t>travels down motor neuron to the neuromuscular junction</a:t>
            </a:r>
          </a:p>
          <a:p>
            <a:endParaRPr lang="en-US" dirty="0"/>
          </a:p>
          <a:p>
            <a:r>
              <a:rPr lang="en-US" dirty="0" err="1" smtClean="0"/>
              <a:t>ACh</a:t>
            </a:r>
            <a:r>
              <a:rPr lang="en-US" dirty="0" smtClean="0"/>
              <a:t> is released from synaptic vesicles</a:t>
            </a:r>
          </a:p>
          <a:p>
            <a:endParaRPr lang="en-US" dirty="0"/>
          </a:p>
          <a:p>
            <a:r>
              <a:rPr lang="en-US" dirty="0" err="1" smtClean="0"/>
              <a:t>ACh</a:t>
            </a:r>
            <a:r>
              <a:rPr lang="en-US" dirty="0" smtClean="0"/>
              <a:t> binds to Ach receptors on the motor end plate which generates a </a:t>
            </a:r>
            <a:r>
              <a:rPr lang="en-US" b="1" dirty="0" smtClean="0"/>
              <a:t>muscle impulse</a:t>
            </a:r>
          </a:p>
          <a:p>
            <a:endParaRPr lang="en-US" dirty="0"/>
          </a:p>
          <a:p>
            <a:r>
              <a:rPr lang="en-US" dirty="0" smtClean="0"/>
              <a:t>Muscle impulse travels down the T-tubule (through the muscle fiber) and eventually reaches the sarcoplasmic reticulum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29999" y="2906210"/>
            <a:ext cx="0" cy="645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29999" y="4035845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34386" y="5124093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Muscle impulse causes the sarcoplasmic reticulum to release calcium ions</a:t>
            </a:r>
          </a:p>
          <a:p>
            <a:endParaRPr lang="en-US" dirty="0" smtClean="0"/>
          </a:p>
          <a:p>
            <a:r>
              <a:rPr lang="en-US" dirty="0" smtClean="0"/>
              <a:t>Calcium ions bind to troponin and change its shape</a:t>
            </a:r>
          </a:p>
          <a:p>
            <a:endParaRPr lang="en-US" dirty="0" smtClean="0"/>
          </a:p>
          <a:p>
            <a:r>
              <a:rPr lang="en-US" dirty="0" smtClean="0"/>
              <a:t>This causes the position of </a:t>
            </a:r>
            <a:r>
              <a:rPr lang="en-US" dirty="0" err="1" smtClean="0"/>
              <a:t>tropomyosin</a:t>
            </a:r>
            <a:r>
              <a:rPr lang="en-US" dirty="0" smtClean="0"/>
              <a:t> to be altered</a:t>
            </a:r>
          </a:p>
          <a:p>
            <a:endParaRPr lang="en-US" dirty="0" smtClean="0"/>
          </a:p>
          <a:p>
            <a:r>
              <a:rPr lang="en-US" dirty="0" smtClean="0"/>
              <a:t>Binding sites on actin are now exposed</a:t>
            </a:r>
          </a:p>
          <a:p>
            <a:endParaRPr lang="en-US" dirty="0" smtClean="0"/>
          </a:p>
          <a:p>
            <a:r>
              <a:rPr lang="en-US" dirty="0" smtClean="0"/>
              <a:t>Actin and myosin bind via the myosin cross-bridges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09182" y="2401094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329999" y="3379694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29999" y="4278334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29999" y="5128672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7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Stimulus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Myosin cross-bridge pulls the actin filament causing them to slide over the myosin filament</a:t>
            </a:r>
          </a:p>
          <a:p>
            <a:endParaRPr lang="en-US" dirty="0"/>
          </a:p>
          <a:p>
            <a:r>
              <a:rPr lang="en-US" dirty="0" smtClean="0"/>
              <a:t>Sarcomeres shorten in length</a:t>
            </a:r>
          </a:p>
          <a:p>
            <a:endParaRPr lang="en-US" dirty="0"/>
          </a:p>
          <a:p>
            <a:r>
              <a:rPr lang="en-US" dirty="0" smtClean="0"/>
              <a:t>New ATP binds to myosin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Actin and myosin break apart</a:t>
            </a:r>
          </a:p>
          <a:p>
            <a:endParaRPr lang="en-US" dirty="0"/>
          </a:p>
          <a:p>
            <a:r>
              <a:rPr lang="en-US" dirty="0" smtClean="0"/>
              <a:t>ATP splits which provides energy</a:t>
            </a:r>
          </a:p>
          <a:p>
            <a:endParaRPr lang="en-US" dirty="0"/>
          </a:p>
          <a:p>
            <a:r>
              <a:rPr lang="en-US" dirty="0" smtClean="0"/>
              <a:t>Myosin cross-bridge goes back to original position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60144" y="2360277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060144" y="3176140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60144" y="3942142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39327" y="4695816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39327" y="5540994"/>
            <a:ext cx="0" cy="368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6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Acetylcholinesterase</a:t>
            </a:r>
            <a:r>
              <a:rPr lang="en-US" dirty="0"/>
              <a:t> – rapidly decomposes Ach remaining in the synapse</a:t>
            </a:r>
          </a:p>
          <a:p>
            <a:pPr marL="800100" lvl="1" indent="-342900">
              <a:buClr>
                <a:schemeClr val="accent2"/>
              </a:buClr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Muscle impulse stops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Stimulus to sarcolemma and muscle fiber membrane ceases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en-US" sz="9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Calcium moves back into sarcoplasmic reticulum 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Myosin and actin binding prevented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US" sz="1400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 Muscle fiber relaxes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0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978"/>
            <a:ext cx="8229600" cy="4876800"/>
          </a:xfrm>
        </p:spPr>
        <p:txBody>
          <a:bodyPr/>
          <a:lstStyle/>
          <a:p>
            <a:r>
              <a:rPr lang="en-US" dirty="0" smtClean="0"/>
              <a:t>Makes up the walls of organs and blood vessels</a:t>
            </a:r>
          </a:p>
          <a:p>
            <a:r>
              <a:rPr lang="en-US" dirty="0" smtClean="0"/>
              <a:t>Involuntarily (unconsciously) controlled</a:t>
            </a:r>
          </a:p>
          <a:p>
            <a:r>
              <a:rPr lang="en-US" dirty="0" smtClean="0"/>
              <a:t>Microscopically the tissue appears non-striated</a:t>
            </a:r>
          </a:p>
          <a:p>
            <a:r>
              <a:rPr lang="en-US" dirty="0" smtClean="0"/>
              <a:t>Cells are short, spindle-shaped, and have a single nucleus</a:t>
            </a:r>
          </a:p>
          <a:p>
            <a:r>
              <a:rPr lang="en-US" dirty="0" smtClean="0"/>
              <a:t>Tissue is extremely extensible while still retaining its ability to contract</a:t>
            </a:r>
          </a:p>
          <a:p>
            <a:endParaRPr lang="en-US" dirty="0"/>
          </a:p>
        </p:txBody>
      </p:sp>
      <p:pic>
        <p:nvPicPr>
          <p:cNvPr id="4" name="Picture 6" descr="smooth musc tissue"/>
          <p:cNvPicPr>
            <a:picLocks noChangeAspect="1" noChangeArrowheads="1"/>
          </p:cNvPicPr>
          <p:nvPr/>
        </p:nvPicPr>
        <p:blipFill>
          <a:blip r:embed="rId2" cstate="print"/>
          <a:srcRect t="23077" b="27473"/>
          <a:stretch>
            <a:fillRect/>
          </a:stretch>
        </p:blipFill>
        <p:spPr bwMode="auto">
          <a:xfrm>
            <a:off x="762000" y="4438896"/>
            <a:ext cx="7620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14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Sources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for contraction comes from ATP molecules</a:t>
            </a:r>
          </a:p>
          <a:p>
            <a:pPr lvl="1"/>
            <a:r>
              <a:rPr lang="en-US" dirty="0"/>
              <a:t>Muscle cells have a limited amount of </a:t>
            </a:r>
            <a:r>
              <a:rPr lang="en-US" dirty="0" smtClean="0"/>
              <a:t>ATP</a:t>
            </a:r>
          </a:p>
          <a:p>
            <a:pPr lvl="1"/>
            <a:r>
              <a:rPr lang="en-US" dirty="0" smtClean="0"/>
              <a:t>A couple seconds of activity will deplete the ATP in a muscle fiber</a:t>
            </a:r>
          </a:p>
          <a:p>
            <a:pPr lvl="2"/>
            <a:r>
              <a:rPr lang="en-US" dirty="0" smtClean="0"/>
              <a:t>ATP must constantly be made available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Creatine</a:t>
            </a:r>
            <a:r>
              <a:rPr lang="en-US" dirty="0" smtClean="0"/>
              <a:t> phosphate stores excess energy released by the mitochondria</a:t>
            </a:r>
          </a:p>
          <a:p>
            <a:pPr lvl="1"/>
            <a:r>
              <a:rPr lang="en-US" dirty="0" smtClean="0"/>
              <a:t>Can transfer the phosphate to ADP to make ATP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1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Oxygen Supply and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create ATP by using oxygen to break down glucose (sugar) during cellular respiration</a:t>
            </a:r>
          </a:p>
          <a:p>
            <a:endParaRPr lang="en-US" dirty="0"/>
          </a:p>
          <a:p>
            <a:r>
              <a:rPr lang="en-US" dirty="0" smtClean="0"/>
              <a:t>Muscle cells require a high amount of oxygen in order to completely breakdown glucose!</a:t>
            </a:r>
          </a:p>
          <a:p>
            <a:endParaRPr lang="en-US" dirty="0"/>
          </a:p>
          <a:p>
            <a:r>
              <a:rPr lang="en-US" dirty="0" smtClean="0"/>
              <a:t>Oxygen is carried to the muscle by hemoglobin in RBCs</a:t>
            </a:r>
          </a:p>
          <a:p>
            <a:endParaRPr lang="en-US" dirty="0"/>
          </a:p>
          <a:p>
            <a:r>
              <a:rPr lang="en-US" dirty="0" smtClean="0"/>
              <a:t>Oxygen is stored in muscle by myoglobin</a:t>
            </a:r>
          </a:p>
          <a:p>
            <a:pPr lvl="1"/>
            <a:r>
              <a:rPr lang="en-US" dirty="0" smtClean="0"/>
              <a:t>Gives muscle its reddish-brown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Debt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rest or moderate activity, there is enough oxygen to supply the muscle</a:t>
            </a:r>
          </a:p>
          <a:p>
            <a:pPr lvl="1"/>
            <a:r>
              <a:rPr lang="en-US" dirty="0" smtClean="0"/>
              <a:t>Cells can use </a:t>
            </a:r>
            <a:r>
              <a:rPr lang="en-US" b="1" dirty="0" smtClean="0"/>
              <a:t>aerobic respiration </a:t>
            </a:r>
            <a:r>
              <a:rPr lang="en-US" dirty="0" smtClean="0"/>
              <a:t>to produce energy</a:t>
            </a:r>
          </a:p>
          <a:p>
            <a:pPr lvl="1"/>
            <a:r>
              <a:rPr lang="en-US" dirty="0" smtClean="0"/>
              <a:t>Nothing bad comes out of it – just CO2, H20, and energy!</a:t>
            </a:r>
          </a:p>
          <a:p>
            <a:endParaRPr lang="en-US" dirty="0"/>
          </a:p>
          <a:p>
            <a:r>
              <a:rPr lang="en-US" dirty="0" smtClean="0"/>
              <a:t>During strenuous activity, oxygen deficiency may develop</a:t>
            </a:r>
          </a:p>
          <a:p>
            <a:pPr lvl="1"/>
            <a:r>
              <a:rPr lang="en-US" dirty="0" smtClean="0"/>
              <a:t>Cells have to use </a:t>
            </a:r>
            <a:r>
              <a:rPr lang="en-US" b="1" dirty="0" smtClean="0"/>
              <a:t>anaerobic respiration </a:t>
            </a:r>
            <a:r>
              <a:rPr lang="en-US" dirty="0" smtClean="0"/>
              <a:t>to produce energy</a:t>
            </a:r>
          </a:p>
          <a:p>
            <a:pPr lvl="1"/>
            <a:r>
              <a:rPr lang="en-US" dirty="0" smtClean="0"/>
              <a:t>Lactic acid is a product – can cause sore muscles (but scientific research questions this idea)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2 at 4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6" y="156800"/>
            <a:ext cx="83566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0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Debt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liver will attempt to convert the lactic acid back into glucose, however, during </a:t>
            </a:r>
            <a:r>
              <a:rPr lang="en-US" dirty="0" smtClean="0"/>
              <a:t>strenuous activity, more lactic acid is being created than the liver </a:t>
            </a:r>
            <a:r>
              <a:rPr lang="en-US" dirty="0" smtClean="0"/>
              <a:t>can keep up with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a result, lactic acid builds up in the muscle </a:t>
            </a:r>
            <a:r>
              <a:rPr lang="en-US" dirty="0" smtClean="0"/>
              <a:t>tissue</a:t>
            </a:r>
          </a:p>
          <a:p>
            <a:pPr lvl="1"/>
            <a:r>
              <a:rPr lang="en-US" dirty="0"/>
              <a:t>Leads to muscle fatigue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Following strenuous exercise, the liver continues to work to convert the lactic acid into glucose.  </a:t>
            </a:r>
            <a:r>
              <a:rPr lang="en-US" dirty="0" smtClean="0"/>
              <a:t>However the process requires a lot of oxygen.  The amount of oxygen required is known as </a:t>
            </a:r>
            <a:r>
              <a:rPr lang="en-US" b="1" u="sng" dirty="0" smtClean="0"/>
              <a:t>oxygen debt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Leads to breathing heavily following a hard workout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571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muscle loses its ability to contract during strenuous exercise, it is referred to as fatigue.</a:t>
            </a:r>
          </a:p>
          <a:p>
            <a:endParaRPr lang="en-US" dirty="0"/>
          </a:p>
          <a:p>
            <a:r>
              <a:rPr lang="en-US" dirty="0" smtClean="0"/>
              <a:t>Muscle fatigue usually arises from the accumulation of lactic acid in the muscle.</a:t>
            </a:r>
          </a:p>
          <a:p>
            <a:pPr lvl="1"/>
            <a:r>
              <a:rPr lang="en-US" dirty="0" smtClean="0"/>
              <a:t>A lowered pH (low pH = acidic) due to the accumulated lactic acid prevents the muscle from responding to stimulation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4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Fibers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39068"/>
              </p:ext>
            </p:extLst>
          </p:nvPr>
        </p:nvGraphicFramePr>
        <p:xfrm>
          <a:off x="1111939" y="1785611"/>
          <a:ext cx="7032762" cy="3759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16381"/>
                <a:gridCol w="35163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 Twitch</a:t>
                      </a:r>
                      <a:r>
                        <a:rPr lang="en-US" sz="2400" baseline="0" dirty="0" smtClean="0"/>
                        <a:t> (Type 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</a:t>
                      </a:r>
                      <a:r>
                        <a:rPr lang="en-US" sz="2400" baseline="0" dirty="0" smtClean="0"/>
                        <a:t> Twitch (Type 2)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AKA: Red Fibers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AKA: White Fibers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Contract slowly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Contract rapidly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Aerobic</a:t>
                      </a:r>
                    </a:p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(Good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oxygen/blood supply)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Anaerobic</a:t>
                      </a:r>
                      <a:br>
                        <a:rPr lang="en-US" i="0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(Poor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oxygen/blood supply)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Exert less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Exert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great force</a:t>
                      </a:r>
                      <a:endParaRPr lang="en-US" i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Contract repeatedly </a:t>
                      </a:r>
                    </a:p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(Resistant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to fatigue)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Easily exhausted</a:t>
                      </a:r>
                    </a:p>
                    <a:p>
                      <a:pPr algn="ctr"/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(Fatigue easily)</a:t>
                      </a:r>
                      <a:endParaRPr lang="en-US" i="0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Endurance</a:t>
                      </a: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 based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baseline="0" dirty="0" smtClean="0">
                          <a:solidFill>
                            <a:schemeClr val="accent4"/>
                          </a:solidFill>
                        </a:rPr>
                        <a:t>(Marathon runners)</a:t>
                      </a:r>
                      <a:endParaRPr lang="en-US" i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Speed/Strength based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accent4"/>
                          </a:solidFill>
                        </a:rPr>
                        <a:t>(Weight lifters/Sprinters)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77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Fiber Types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Athletes</a:t>
            </a:r>
          </a:p>
          <a:p>
            <a:pPr lvl="1"/>
            <a:r>
              <a:rPr lang="en-US" dirty="0" smtClean="0"/>
              <a:t>Sprinters</a:t>
            </a:r>
          </a:p>
          <a:p>
            <a:pPr lvl="1"/>
            <a:r>
              <a:rPr lang="en-US" dirty="0" smtClean="0"/>
              <a:t>Have a high % of fast fibers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Endurance Athletes</a:t>
            </a:r>
          </a:p>
          <a:p>
            <a:pPr lvl="1"/>
            <a:r>
              <a:rPr lang="en-US" dirty="0" smtClean="0"/>
              <a:t>Distance runners</a:t>
            </a:r>
          </a:p>
          <a:p>
            <a:pPr lvl="1"/>
            <a:r>
              <a:rPr lang="en-US" dirty="0" smtClean="0"/>
              <a:t>Have a high % of slow fibers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err="1" smtClean="0"/>
              <a:t>Nonathletes</a:t>
            </a:r>
            <a:endParaRPr lang="en-US" dirty="0" smtClean="0"/>
          </a:p>
          <a:p>
            <a:pPr lvl="1"/>
            <a:r>
              <a:rPr lang="en-US" dirty="0" smtClean="0"/>
              <a:t>50% slow fibers and 50% fast fibers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69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skeletal muscles contract, they may produce two types of contractions:</a:t>
            </a:r>
          </a:p>
          <a:p>
            <a:endParaRPr lang="en-US" dirty="0"/>
          </a:p>
          <a:p>
            <a:r>
              <a:rPr lang="en-US" dirty="0" smtClean="0"/>
              <a:t>Isotonic Contraction</a:t>
            </a:r>
          </a:p>
          <a:p>
            <a:r>
              <a:rPr lang="en-US" dirty="0" smtClean="0"/>
              <a:t>Isometric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6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Isotonic Contraction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r>
              <a:rPr lang="en-US" sz="2600" dirty="0" smtClean="0"/>
              <a:t>Length of muscle changes, usually resulting in movement of a joint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dirty="0" smtClean="0"/>
              <a:t>The tension (load) on a muscle stays constant during movement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dirty="0" smtClean="0"/>
              <a:t>Two Types</a:t>
            </a:r>
          </a:p>
          <a:p>
            <a:pPr lvl="1"/>
            <a:r>
              <a:rPr lang="en-US" u="sng" dirty="0"/>
              <a:t>Concentric</a:t>
            </a:r>
            <a:r>
              <a:rPr lang="en-US" dirty="0"/>
              <a:t> – shortening a </a:t>
            </a:r>
            <a:r>
              <a:rPr lang="en-US" dirty="0" smtClean="0"/>
              <a:t>contraction</a:t>
            </a:r>
            <a:endParaRPr lang="en-US" u="sng" dirty="0" smtClean="0"/>
          </a:p>
          <a:p>
            <a:pPr lvl="1"/>
            <a:r>
              <a:rPr lang="en-US" u="sng" dirty="0" smtClean="0"/>
              <a:t>Eccentric</a:t>
            </a:r>
            <a:r>
              <a:rPr lang="en-US" dirty="0" smtClean="0"/>
              <a:t> – lengthening a contraction</a:t>
            </a:r>
          </a:p>
        </p:txBody>
      </p:sp>
      <p:pic>
        <p:nvPicPr>
          <p:cNvPr id="4" name="Picture 8" descr="shi25707_09_18"/>
          <p:cNvPicPr>
            <a:picLocks noChangeAspect="1" noChangeArrowheads="1"/>
          </p:cNvPicPr>
          <p:nvPr/>
        </p:nvPicPr>
        <p:blipFill>
          <a:blip r:embed="rId3" cstate="print"/>
          <a:srcRect l="-943" r="31132"/>
          <a:stretch>
            <a:fillRect/>
          </a:stretch>
        </p:blipFill>
        <p:spPr bwMode="auto">
          <a:xfrm>
            <a:off x="4495800" y="3016754"/>
            <a:ext cx="4564872" cy="2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95357" y="2174131"/>
            <a:ext cx="1604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 dirty="0">
                <a:latin typeface="Arial" charset="0"/>
              </a:rPr>
              <a:t>(a) Muscle contracts with</a:t>
            </a:r>
          </a:p>
          <a:p>
            <a:r>
              <a:rPr lang="en-US" sz="1000" b="1" dirty="0">
                <a:latin typeface="Arial" charset="0"/>
              </a:rPr>
              <a:t>     force greater than</a:t>
            </a:r>
          </a:p>
          <a:p>
            <a:r>
              <a:rPr lang="en-US" sz="1000" b="1" dirty="0">
                <a:latin typeface="Arial" charset="0"/>
              </a:rPr>
              <a:t>     resistance and</a:t>
            </a:r>
          </a:p>
          <a:p>
            <a:r>
              <a:rPr lang="en-US" sz="1000" b="1" dirty="0">
                <a:latin typeface="Arial" charset="0"/>
              </a:rPr>
              <a:t>     shortens (concentric</a:t>
            </a:r>
          </a:p>
          <a:p>
            <a:r>
              <a:rPr lang="en-US" sz="1000" b="1" dirty="0">
                <a:latin typeface="Arial" charset="0"/>
              </a:rPr>
              <a:t>     contraction)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54862" y="5281198"/>
            <a:ext cx="1531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 dirty="0">
                <a:latin typeface="Arial" charset="0"/>
              </a:rPr>
              <a:t>(b) Muscle contracts</a:t>
            </a:r>
          </a:p>
          <a:p>
            <a:r>
              <a:rPr lang="en-US" sz="1000" b="1" dirty="0">
                <a:latin typeface="Arial" charset="0"/>
              </a:rPr>
              <a:t>      with force less than</a:t>
            </a:r>
          </a:p>
          <a:p>
            <a:r>
              <a:rPr lang="en-US" sz="1000" b="1" dirty="0">
                <a:latin typeface="Arial" charset="0"/>
              </a:rPr>
              <a:t>      resistance and</a:t>
            </a:r>
          </a:p>
          <a:p>
            <a:r>
              <a:rPr lang="en-US" sz="1000" b="1" dirty="0">
                <a:latin typeface="Arial" charset="0"/>
              </a:rPr>
              <a:t>      lengthens (eccentric</a:t>
            </a:r>
          </a:p>
          <a:p>
            <a:r>
              <a:rPr lang="en-US" sz="1000" b="1" dirty="0">
                <a:latin typeface="Arial" charset="0"/>
              </a:rPr>
              <a:t>      contraction)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94204" y="4433197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Movement</a:t>
            </a:r>
            <a:endParaRPr lang="en-US" b="1" dirty="0">
              <a:latin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373268" y="3989772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Movement</a:t>
            </a:r>
            <a:endParaRPr lang="en-US" b="1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4336" y="2639724"/>
            <a:ext cx="927250" cy="1390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up the myocardium of the heart</a:t>
            </a:r>
          </a:p>
          <a:p>
            <a:r>
              <a:rPr lang="en-US" dirty="0" smtClean="0"/>
              <a:t>Involuntarily (unconsciously) controlled</a:t>
            </a:r>
          </a:p>
          <a:p>
            <a:r>
              <a:rPr lang="en-US" dirty="0" smtClean="0"/>
              <a:t>Microscopically the tissue appears striated</a:t>
            </a:r>
          </a:p>
          <a:p>
            <a:r>
              <a:rPr lang="en-US" dirty="0" smtClean="0"/>
              <a:t>Cells are short, branching, and have a single nucleus</a:t>
            </a:r>
          </a:p>
          <a:p>
            <a:r>
              <a:rPr lang="en-US" dirty="0" smtClean="0"/>
              <a:t>Cells connect to each other at intercalated discs</a:t>
            </a:r>
            <a:endParaRPr lang="en-US" dirty="0"/>
          </a:p>
        </p:txBody>
      </p:sp>
      <p:pic>
        <p:nvPicPr>
          <p:cNvPr id="4" name="Picture 3" descr="cardiac musc tissue"/>
          <p:cNvPicPr>
            <a:picLocks noChangeAspect="1" noChangeArrowheads="1"/>
          </p:cNvPicPr>
          <p:nvPr/>
        </p:nvPicPr>
        <p:blipFill>
          <a:blip r:embed="rId2" cstate="print"/>
          <a:srcRect t="24000" b="28000"/>
          <a:stretch>
            <a:fillRect/>
          </a:stretch>
        </p:blipFill>
        <p:spPr bwMode="auto">
          <a:xfrm>
            <a:off x="838200" y="4096748"/>
            <a:ext cx="76200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93356" cy="4718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Isometric Contraction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 smtClean="0"/>
              <a:t>Length of muscle does not change, even as tension increases</a:t>
            </a:r>
          </a:p>
          <a:p>
            <a:pPr lvl="1"/>
            <a:r>
              <a:rPr lang="en-US" sz="2200" dirty="0" smtClean="0"/>
              <a:t>Example:  holding a baby at arms length, pushing against a closed door</a:t>
            </a:r>
            <a:br>
              <a:rPr lang="en-US" sz="2200" dirty="0" smtClean="0"/>
            </a:br>
            <a:endParaRPr lang="en-US" sz="2200" dirty="0"/>
          </a:p>
          <a:p>
            <a:r>
              <a:rPr lang="en-US" sz="2600" dirty="0" smtClean="0"/>
              <a:t>Necessary in everyday life to counteract effects of gravity</a:t>
            </a:r>
          </a:p>
          <a:p>
            <a:pPr lvl="1"/>
            <a:r>
              <a:rPr lang="en-US" sz="2200" dirty="0" smtClean="0"/>
              <a:t>Example:  postural muscles keeping head up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8" descr="shi25707_09_18"/>
          <p:cNvPicPr>
            <a:picLocks noChangeAspect="1" noChangeArrowheads="1"/>
          </p:cNvPicPr>
          <p:nvPr/>
        </p:nvPicPr>
        <p:blipFill>
          <a:blip r:embed="rId3" cstate="print"/>
          <a:srcRect l="63208"/>
          <a:stretch>
            <a:fillRect/>
          </a:stretch>
        </p:blipFill>
        <p:spPr bwMode="auto">
          <a:xfrm>
            <a:off x="6011759" y="2397563"/>
            <a:ext cx="2971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38900" y="3143457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 dirty="0">
                <a:latin typeface="Arial" charset="0"/>
              </a:rPr>
              <a:t>(c) Muscle contracts but</a:t>
            </a:r>
          </a:p>
          <a:p>
            <a:r>
              <a:rPr lang="en-US" sz="1000" b="1" dirty="0">
                <a:latin typeface="Arial" charset="0"/>
              </a:rPr>
              <a:t>     does not change length</a:t>
            </a:r>
          </a:p>
          <a:p>
            <a:r>
              <a:rPr lang="en-US" sz="1000" b="1" dirty="0">
                <a:latin typeface="Arial" charset="0"/>
              </a:rPr>
              <a:t>     (isometric contraction)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1650" y="4180227"/>
            <a:ext cx="927250" cy="1390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Growth and Size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Hypertrophy</a:t>
            </a:r>
            <a:r>
              <a:rPr lang="en-US" dirty="0" smtClean="0"/>
              <a:t> – enlargement of muscle</a:t>
            </a:r>
          </a:p>
          <a:p>
            <a:pPr lvl="1"/>
            <a:r>
              <a:rPr lang="en-US" dirty="0"/>
              <a:t>Due to strenuous activity</a:t>
            </a:r>
          </a:p>
          <a:p>
            <a:pPr lvl="2"/>
            <a:r>
              <a:rPr lang="en-US" dirty="0"/>
              <a:t>More actin and myosin filaments are formed (NOT muscle fibers!)</a:t>
            </a:r>
          </a:p>
          <a:p>
            <a:pPr lvl="2"/>
            <a:r>
              <a:rPr lang="en-US" dirty="0"/>
              <a:t>Muscle </a:t>
            </a:r>
            <a:r>
              <a:rPr lang="en-US" dirty="0" smtClean="0"/>
              <a:t>fiber </a:t>
            </a:r>
            <a:r>
              <a:rPr lang="en-US" dirty="0"/>
              <a:t>diameter increases in size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Atrophy</a:t>
            </a:r>
            <a:r>
              <a:rPr lang="en-US" dirty="0" smtClean="0"/>
              <a:t> – decrease in muscle size</a:t>
            </a:r>
          </a:p>
          <a:p>
            <a:pPr lvl="1"/>
            <a:r>
              <a:rPr lang="en-US" dirty="0" smtClean="0"/>
              <a:t>With lack of exercise</a:t>
            </a:r>
          </a:p>
          <a:p>
            <a:pPr lvl="2"/>
            <a:r>
              <a:rPr lang="en-US" dirty="0" smtClean="0"/>
              <a:t>Loss of actin and myosin filaments</a:t>
            </a:r>
          </a:p>
          <a:p>
            <a:pPr lvl="2"/>
            <a:r>
              <a:rPr lang="en-US" dirty="0" smtClean="0"/>
              <a:t>Muscle fiber diameter decrease in size</a:t>
            </a:r>
          </a:p>
        </p:txBody>
      </p:sp>
    </p:spTree>
    <p:extLst>
      <p:ext uri="{BB962C8B-B14F-4D97-AF65-F5344CB8AC3E}">
        <p14:creationId xmlns:p14="http://schemas.microsoft.com/office/powerpoint/2010/main" val="218904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muscles to create movement, they can </a:t>
            </a:r>
            <a:r>
              <a:rPr lang="en-US" i="1" dirty="0" smtClean="0"/>
              <a:t>only pull</a:t>
            </a:r>
          </a:p>
          <a:p>
            <a:endParaRPr lang="en-US" dirty="0"/>
          </a:p>
          <a:p>
            <a:r>
              <a:rPr lang="en-US" dirty="0" smtClean="0"/>
              <a:t>Muscles in the body rarely work alone &amp; are usually arranged in groups surrounding a joint</a:t>
            </a:r>
          </a:p>
          <a:p>
            <a:endParaRPr lang="en-US" dirty="0"/>
          </a:p>
          <a:p>
            <a:r>
              <a:rPr lang="en-US" dirty="0" smtClean="0"/>
              <a:t>A muscle that contracts to perform the desired action is known as an </a:t>
            </a:r>
            <a:r>
              <a:rPr lang="en-US" b="1" u="sng" dirty="0" smtClean="0">
                <a:solidFill>
                  <a:schemeClr val="tx2"/>
                </a:solidFill>
              </a:rPr>
              <a:t>agonist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u="sng" dirty="0" smtClean="0">
                <a:solidFill>
                  <a:schemeClr val="tx2"/>
                </a:solidFill>
              </a:rPr>
              <a:t>prime mover</a:t>
            </a: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A muscle that helps the agonist is a </a:t>
            </a:r>
            <a:r>
              <a:rPr lang="en-US" b="1" u="sng" dirty="0" smtClean="0">
                <a:solidFill>
                  <a:schemeClr val="tx2"/>
                </a:solidFill>
              </a:rPr>
              <a:t>synergist</a:t>
            </a: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A muscle that opposes the action of the agonist, therefore undoing the desired action, is an </a:t>
            </a:r>
            <a:r>
              <a:rPr lang="en-US" b="1" u="sng" dirty="0" smtClean="0">
                <a:solidFill>
                  <a:schemeClr val="tx2"/>
                </a:solidFill>
              </a:rPr>
              <a:t>antagonist</a:t>
            </a:r>
            <a:endParaRPr lang="en-US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0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Movement - both involuntary and involuntary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Maintaining posture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Maintaining body temperature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Supporting soft tissues within body cavities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Guarding entrances and exits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4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this unit we will be focusing just on skeletal muscle.</a:t>
            </a:r>
          </a:p>
          <a:p>
            <a:endParaRPr lang="en-US" dirty="0"/>
          </a:p>
          <a:p>
            <a:r>
              <a:rPr lang="en-US" dirty="0" smtClean="0"/>
              <a:t>Functions of just the skeletal muscle include:</a:t>
            </a:r>
          </a:p>
          <a:p>
            <a:pPr lvl="1"/>
            <a:r>
              <a:rPr lang="en-US" dirty="0" smtClean="0"/>
              <a:t>Produce movement</a:t>
            </a:r>
          </a:p>
          <a:p>
            <a:pPr lvl="1"/>
            <a:r>
              <a:rPr lang="en-US" dirty="0" smtClean="0"/>
              <a:t>Maintain posture</a:t>
            </a:r>
          </a:p>
          <a:p>
            <a:pPr lvl="1"/>
            <a:r>
              <a:rPr lang="en-US" dirty="0" smtClean="0"/>
              <a:t>Stabilize joints</a:t>
            </a:r>
          </a:p>
          <a:p>
            <a:pPr lvl="1"/>
            <a:r>
              <a:rPr lang="en-US" dirty="0" smtClean="0"/>
              <a:t>Generate heat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2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Sites of muscle attachment</a:t>
            </a:r>
          </a:p>
          <a:p>
            <a:pPr lvl="1"/>
            <a:r>
              <a:rPr lang="en-US" dirty="0"/>
              <a:t>Bones</a:t>
            </a:r>
          </a:p>
          <a:p>
            <a:pPr lvl="1"/>
            <a:r>
              <a:rPr lang="en-US" dirty="0"/>
              <a:t>Cartilage</a:t>
            </a:r>
          </a:p>
          <a:p>
            <a:pPr lvl="1"/>
            <a:r>
              <a:rPr lang="en-US" dirty="0"/>
              <a:t>Connective tissue </a:t>
            </a:r>
            <a:r>
              <a:rPr lang="en-US" dirty="0" smtClean="0"/>
              <a:t>coverings</a:t>
            </a:r>
          </a:p>
          <a:p>
            <a:pPr lvl="1"/>
            <a:endParaRPr lang="en-US" dirty="0" smtClean="0"/>
          </a:p>
          <a:p>
            <a:r>
              <a:rPr lang="en-US" dirty="0"/>
              <a:t>Muscle fibers blend into a connective tissue </a:t>
            </a:r>
            <a:r>
              <a:rPr lang="en-US" dirty="0" smtClean="0"/>
              <a:t>attachment</a:t>
            </a:r>
          </a:p>
          <a:p>
            <a:pPr lvl="1"/>
            <a:r>
              <a:rPr lang="en-US" dirty="0" smtClean="0"/>
              <a:t>Tendon – cordlike structure that attaches the muscle to bone</a:t>
            </a:r>
          </a:p>
          <a:p>
            <a:pPr lvl="1"/>
            <a:r>
              <a:rPr lang="en-US" dirty="0" err="1" smtClean="0"/>
              <a:t>Aponeurosis</a:t>
            </a:r>
            <a:r>
              <a:rPr lang="en-US" dirty="0" smtClean="0"/>
              <a:t> – sheet-like structure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3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4579</TotalTime>
  <Words>1995</Words>
  <Application>Microsoft Macintosh PowerPoint</Application>
  <PresentationFormat>On-screen Show (4:3)</PresentationFormat>
  <Paragraphs>427</Paragraphs>
  <Slides>62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Clarity</vt:lpstr>
      <vt:lpstr>Image</vt:lpstr>
      <vt:lpstr>The muscular system</vt:lpstr>
      <vt:lpstr>PowerPoint Presentation</vt:lpstr>
      <vt:lpstr>Muscular System</vt:lpstr>
      <vt:lpstr>Skeletal Muscle</vt:lpstr>
      <vt:lpstr>Smooth Muscle</vt:lpstr>
      <vt:lpstr>Cardiac Muscle</vt:lpstr>
      <vt:lpstr>Functions of the Muscular System</vt:lpstr>
      <vt:lpstr>Functions of Skeletal Muscle</vt:lpstr>
      <vt:lpstr>Muscle Attachment</vt:lpstr>
      <vt:lpstr>Characteristics of Muscle Tissue</vt:lpstr>
      <vt:lpstr>Muscle Fiber Arrangement</vt:lpstr>
      <vt:lpstr>Skeletal Muscle Actions</vt:lpstr>
      <vt:lpstr>PowerPoint Presentation</vt:lpstr>
      <vt:lpstr>Naming Muscles</vt:lpstr>
      <vt:lpstr>Naming Muscles</vt:lpstr>
      <vt:lpstr>Naming Muscles</vt:lpstr>
      <vt:lpstr>Naming Muscles</vt:lpstr>
      <vt:lpstr>Naming Muscles</vt:lpstr>
      <vt:lpstr>Naming Muscles</vt:lpstr>
      <vt:lpstr>Naming Muscles</vt:lpstr>
      <vt:lpstr>Let’s quiz ourselves!</vt:lpstr>
      <vt:lpstr>Structure of Skeletal Muscle</vt:lpstr>
      <vt:lpstr>Structure of Skeletal Muscle</vt:lpstr>
      <vt:lpstr>Structure of Skeletal Muscle</vt:lpstr>
      <vt:lpstr>PowerPoint Presentation</vt:lpstr>
      <vt:lpstr>PowerPoint Presentation</vt:lpstr>
      <vt:lpstr>Skeletal Muscle Fibers</vt:lpstr>
      <vt:lpstr>PowerPoint Presentation</vt:lpstr>
      <vt:lpstr>PowerPoint Presentation</vt:lpstr>
      <vt:lpstr>Skeletal Muscle Fibers</vt:lpstr>
      <vt:lpstr>Skeletal Muscle Fibers</vt:lpstr>
      <vt:lpstr>PowerPoint Presentation</vt:lpstr>
      <vt:lpstr>PowerPoint Presentation</vt:lpstr>
      <vt:lpstr>PowerPoint Presentation</vt:lpstr>
      <vt:lpstr>PowerPoint Presentation</vt:lpstr>
      <vt:lpstr>Neuromuscular Junction</vt:lpstr>
      <vt:lpstr>Neuromuscular Junction</vt:lpstr>
      <vt:lpstr>PowerPoint Presentation</vt:lpstr>
      <vt:lpstr>Neuromuscular Junction</vt:lpstr>
      <vt:lpstr>Skeletal Muscle Contraction</vt:lpstr>
      <vt:lpstr>Skeletal Muscle Contraction</vt:lpstr>
      <vt:lpstr>Skeletal Muscle Contraction</vt:lpstr>
      <vt:lpstr>Video</vt:lpstr>
      <vt:lpstr>Sliding Filament Theory</vt:lpstr>
      <vt:lpstr>Sliding Filament Theory</vt:lpstr>
      <vt:lpstr>Stimulus for Contraction</vt:lpstr>
      <vt:lpstr>Stimulus for Contraction</vt:lpstr>
      <vt:lpstr>Stimulus for Contraction</vt:lpstr>
      <vt:lpstr>Relaxation</vt:lpstr>
      <vt:lpstr>Energy Sources for Contraction</vt:lpstr>
      <vt:lpstr>Oxygen Supply and Cellular Respiration</vt:lpstr>
      <vt:lpstr>Oxygen Debt </vt:lpstr>
      <vt:lpstr>PowerPoint Presentation</vt:lpstr>
      <vt:lpstr>Oxygen Debt </vt:lpstr>
      <vt:lpstr>Muscle Fatigue</vt:lpstr>
      <vt:lpstr>Types of Muscle Fibers</vt:lpstr>
      <vt:lpstr>Muscle Fiber Types and Performance</vt:lpstr>
      <vt:lpstr>Types of Muscle Contractions</vt:lpstr>
      <vt:lpstr>Types of Muscle Contractions</vt:lpstr>
      <vt:lpstr>Types of Muscle Contraction</vt:lpstr>
      <vt:lpstr>Muscle Growth and Size</vt:lpstr>
      <vt:lpstr>Muscles Working Together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muscular system</dc:title>
  <dc:creator>Jenna Steffen</dc:creator>
  <cp:lastModifiedBy>Jenna Steffen</cp:lastModifiedBy>
  <cp:revision>72</cp:revision>
  <dcterms:created xsi:type="dcterms:W3CDTF">2013-12-20T16:46:10Z</dcterms:created>
  <dcterms:modified xsi:type="dcterms:W3CDTF">2015-11-12T22:31:54Z</dcterms:modified>
</cp:coreProperties>
</file>