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4" r:id="rId109"/>
    <p:sldId id="365" r:id="rId1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notesMaster" Target="notesMasters/notes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A219D-180B-884B-9752-0CDD5B37BE6E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57F1B-0475-8742-A16A-9EAD99CB5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0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Integrative Function</a:t>
            </a:r>
          </a:p>
          <a:p>
            <a:pPr lvl="1"/>
            <a:r>
              <a:rPr lang="en-US" dirty="0" smtClean="0"/>
              <a:t>Translates sensory information to be used to create:</a:t>
            </a:r>
          </a:p>
          <a:p>
            <a:pPr lvl="2"/>
            <a:r>
              <a:rPr lang="en-US" dirty="0" smtClean="0"/>
              <a:t>Sensations</a:t>
            </a:r>
          </a:p>
          <a:p>
            <a:pPr lvl="2"/>
            <a:r>
              <a:rPr lang="en-US" dirty="0" smtClean="0"/>
              <a:t>Memory</a:t>
            </a:r>
          </a:p>
          <a:p>
            <a:pPr lvl="2"/>
            <a:r>
              <a:rPr lang="en-US" dirty="0" smtClean="0"/>
              <a:t>Thoughts</a:t>
            </a:r>
          </a:p>
          <a:p>
            <a:pPr lvl="2"/>
            <a:r>
              <a:rPr lang="en-US" dirty="0" smtClean="0"/>
              <a:t>Decisions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1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r>
              <a:rPr lang="en-US" baseline="0" dirty="0" smtClean="0"/>
              <a:t> with cerebellar dysfunction (such as from a tumor, hemorrhage, or trauma) have a spastic gait, poor balance, jerky movements, and tremors.  They also tend to have poor impulse control and overreact emotionally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3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Frontal</a:t>
            </a:r>
            <a:r>
              <a:rPr lang="en-US" baseline="0" dirty="0" smtClean="0"/>
              <a:t> lobe – last to develop and first to deteriorate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1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Long-term memory =</a:t>
            </a:r>
            <a:r>
              <a:rPr lang="en-US" baseline="0" dirty="0" smtClean="0"/>
              <a:t> reading (remembering the alphabet), your house, what your mom looks like,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8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Sense motion, differentiate colors, spatial processing – if one lobe becomes</a:t>
            </a:r>
            <a:r>
              <a:rPr lang="en-US" baseline="0" dirty="0" smtClean="0"/>
              <a:t> damaged, could result in partial blindness, total blindness, difficulty differentiating colors, and even hallucinations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6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Axillary nerve – passes close tot eh armpit and therefore is susceptible</a:t>
            </a:r>
            <a:r>
              <a:rPr lang="en-US" baseline="0" dirty="0" smtClean="0"/>
              <a:t> to damage from the use of crutches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5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“-glia” – glue…  binds</a:t>
            </a:r>
            <a:r>
              <a:rPr lang="en-US" baseline="0" dirty="0" smtClean="0"/>
              <a:t> neurons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0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90% of the body’s neurons are interneurons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sciatic</a:t>
            </a:r>
            <a:r>
              <a:rPr lang="en-US" baseline="0" dirty="0" smtClean="0"/>
              <a:t> nerve contains the longest axon in the body – it extends from the base of the spine to the big toe in each foot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of the cell’s permeability, a</a:t>
            </a:r>
            <a:r>
              <a:rPr lang="en-US" baseline="0" dirty="0" smtClean="0"/>
              <a:t> certain amount of sodium and potassium ions leak across the membrane.  The sodium-potassium pump constantly works to restore the ions to the appropriate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Neurons can transmit impulses up to 268 mph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*Add</a:t>
            </a:r>
            <a:r>
              <a:rPr lang="en-US" baseline="0" dirty="0" smtClean="0"/>
              <a:t> in drawing on their notes</a:t>
            </a:r>
            <a:br>
              <a:rPr lang="en-US" baseline="0" dirty="0" smtClean="0"/>
            </a:br>
            <a:r>
              <a:rPr lang="en-US" baseline="0" dirty="0" smtClean="0"/>
              <a:t>*Reflex arc bypasses regions of the brain where conscious decisions are made, which is why someone becomes aware of a reflex only after it’s occurred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4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Fast Fact:  The brain constitutes only 2% of an adult’s body weight</a:t>
            </a:r>
            <a:r>
              <a:rPr lang="en-US" baseline="0" dirty="0" smtClean="0"/>
              <a:t> but it receives 15% of the blood and consumes 20% of the body’s oxygen and glucose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8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Injury often causes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719A0-770D-7841-89D0-40D192C3ACE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0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5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3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5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228C-04B5-654E-A99A-927E462A81B0}" type="datetimeFigureOut">
              <a:rPr lang="en-US" smtClean="0"/>
              <a:t>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E7B5-1575-9B40-A359-464FB8220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Relationship Id="rId3" Type="http://schemas.openxmlformats.org/officeDocument/2006/relationships/image" Target="../media/image52.jpe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edia.hhmi.org/biointeractive/click/Neuron_Activity/01-vid.html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3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file://localhost/http/::www.waiting.com:waiting.gifs:brainstem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file://localhost/http/::www.waiting.com:waiting.gifs:brainstem.gi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4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10_01"/>
          <p:cNvPicPr>
            <a:picLocks noChangeAspect="1" noChangeArrowheads="1"/>
          </p:cNvPicPr>
          <p:nvPr/>
        </p:nvPicPr>
        <p:blipFill>
          <a:blip r:embed="rId2" cstate="print"/>
          <a:srcRect l="9525" t="2116"/>
          <a:stretch>
            <a:fillRect/>
          </a:stretch>
        </p:blipFill>
        <p:spPr bwMode="auto">
          <a:xfrm>
            <a:off x="2028370" y="1712686"/>
            <a:ext cx="5940280" cy="48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14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Nerves</a:t>
            </a:r>
            <a:endParaRPr lang="en-US" dirty="0"/>
          </a:p>
        </p:txBody>
      </p:sp>
      <p:pic>
        <p:nvPicPr>
          <p:cNvPr id="4" name="Picture 2" descr="http://www.sci-recovery.org/images/dermat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757" y="1792110"/>
            <a:ext cx="3873246" cy="475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1_29"/>
          <p:cNvPicPr>
            <a:picLocks noChangeAspect="1" noChangeArrowheads="1"/>
          </p:cNvPicPr>
          <p:nvPr/>
        </p:nvPicPr>
        <p:blipFill>
          <a:blip r:embed="rId3" cstate="print"/>
          <a:srcRect l="20938" r="20937"/>
          <a:stretch>
            <a:fillRect/>
          </a:stretch>
        </p:blipFill>
        <p:spPr>
          <a:xfrm>
            <a:off x="875550" y="1827886"/>
            <a:ext cx="3615846" cy="4664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3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Plexuses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D8047"/>
                </a:solidFill>
              </a:rPr>
              <a:t>Nerve plexuses </a:t>
            </a:r>
            <a:r>
              <a:rPr lang="en-US" dirty="0" smtClean="0"/>
              <a:t>– complex networks formed from spinal nerves</a:t>
            </a:r>
          </a:p>
          <a:p>
            <a:endParaRPr lang="en-US" dirty="0"/>
          </a:p>
          <a:p>
            <a:r>
              <a:rPr lang="en-US" dirty="0" smtClean="0"/>
              <a:t>Cervical Plexus</a:t>
            </a:r>
          </a:p>
          <a:p>
            <a:pPr lvl="1"/>
            <a:r>
              <a:rPr lang="en-US" dirty="0" smtClean="0"/>
              <a:t>Lies deep in the neck</a:t>
            </a:r>
          </a:p>
          <a:p>
            <a:pPr lvl="1"/>
            <a:r>
              <a:rPr lang="en-US" dirty="0" smtClean="0"/>
              <a:t>Supply muscles and skin of the neck</a:t>
            </a:r>
          </a:p>
        </p:txBody>
      </p:sp>
    </p:spTree>
    <p:extLst>
      <p:ext uri="{BB962C8B-B14F-4D97-AF65-F5344CB8AC3E}">
        <p14:creationId xmlns:p14="http://schemas.microsoft.com/office/powerpoint/2010/main" val="180030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Plexuses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Brachial Plexuses</a:t>
            </a:r>
          </a:p>
          <a:p>
            <a:pPr lvl="1"/>
            <a:r>
              <a:rPr lang="en-US" dirty="0" smtClean="0"/>
              <a:t>Spinal nerves of C5-T11</a:t>
            </a:r>
          </a:p>
          <a:p>
            <a:pPr lvl="1"/>
            <a:r>
              <a:rPr lang="en-US" dirty="0" smtClean="0"/>
              <a:t>Lies deep within shoulders</a:t>
            </a:r>
          </a:p>
          <a:p>
            <a:pPr lvl="1"/>
            <a:r>
              <a:rPr lang="en-US" dirty="0" smtClean="0"/>
              <a:t>Nerves:</a:t>
            </a:r>
          </a:p>
          <a:p>
            <a:pPr lvl="2"/>
            <a:r>
              <a:rPr lang="en-US" dirty="0" err="1" smtClean="0"/>
              <a:t>Musculocutaneous</a:t>
            </a:r>
            <a:r>
              <a:rPr lang="en-US" dirty="0" smtClean="0"/>
              <a:t> nerve</a:t>
            </a:r>
          </a:p>
          <a:p>
            <a:pPr lvl="2"/>
            <a:r>
              <a:rPr lang="en-US" dirty="0" smtClean="0"/>
              <a:t>Ulnar nerve</a:t>
            </a:r>
          </a:p>
          <a:p>
            <a:pPr lvl="2"/>
            <a:r>
              <a:rPr lang="en-US" dirty="0" smtClean="0"/>
              <a:t>Median nerve</a:t>
            </a:r>
          </a:p>
          <a:p>
            <a:pPr lvl="2"/>
            <a:r>
              <a:rPr lang="en-US" dirty="0" smtClean="0"/>
              <a:t>Radial nerve</a:t>
            </a:r>
          </a:p>
          <a:p>
            <a:pPr lvl="2"/>
            <a:r>
              <a:rPr lang="en-US" dirty="0" smtClean="0"/>
              <a:t>Axillary nerve</a:t>
            </a:r>
            <a:endParaRPr lang="en-US" dirty="0"/>
          </a:p>
        </p:txBody>
      </p:sp>
      <p:pic>
        <p:nvPicPr>
          <p:cNvPr id="5" name="Picture 7" descr="11_33"/>
          <p:cNvPicPr>
            <a:picLocks noChangeAspect="1" noChangeArrowheads="1"/>
          </p:cNvPicPr>
          <p:nvPr/>
        </p:nvPicPr>
        <p:blipFill>
          <a:blip r:embed="rId3" cstate="print"/>
          <a:srcRect l="21307" r="26184"/>
          <a:stretch>
            <a:fillRect/>
          </a:stretch>
        </p:blipFill>
        <p:spPr bwMode="auto">
          <a:xfrm>
            <a:off x="5103054" y="986548"/>
            <a:ext cx="40386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26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Plexuses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6480" y="1705180"/>
            <a:ext cx="4323770" cy="4495800"/>
          </a:xfrm>
        </p:spPr>
        <p:txBody>
          <a:bodyPr/>
          <a:lstStyle/>
          <a:p>
            <a:r>
              <a:rPr lang="en-US" dirty="0" smtClean="0"/>
              <a:t>Lumbosacral Plexuses</a:t>
            </a:r>
          </a:p>
          <a:p>
            <a:pPr lvl="1"/>
            <a:r>
              <a:rPr lang="en-US" dirty="0" smtClean="0"/>
              <a:t>Spinal nerves of T12-S5</a:t>
            </a:r>
          </a:p>
          <a:p>
            <a:pPr lvl="1"/>
            <a:r>
              <a:rPr lang="en-US" dirty="0" smtClean="0"/>
              <a:t>Extend from lumbar region into pelvic cavity</a:t>
            </a:r>
          </a:p>
          <a:p>
            <a:pPr lvl="1"/>
            <a:r>
              <a:rPr lang="en-US" dirty="0" smtClean="0"/>
              <a:t>Nerves:</a:t>
            </a:r>
          </a:p>
          <a:p>
            <a:pPr lvl="2"/>
            <a:r>
              <a:rPr lang="en-US" dirty="0" err="1" smtClean="0"/>
              <a:t>Obturator</a:t>
            </a:r>
            <a:endParaRPr lang="en-US" dirty="0" smtClean="0"/>
          </a:p>
          <a:p>
            <a:pPr lvl="2"/>
            <a:r>
              <a:rPr lang="en-US" dirty="0" smtClean="0"/>
              <a:t>Femoral</a:t>
            </a:r>
          </a:p>
          <a:p>
            <a:pPr lvl="2"/>
            <a:r>
              <a:rPr lang="en-US" dirty="0" smtClean="0"/>
              <a:t>Sciatic</a:t>
            </a:r>
            <a:endParaRPr lang="en-US" dirty="0"/>
          </a:p>
        </p:txBody>
      </p:sp>
      <p:pic>
        <p:nvPicPr>
          <p:cNvPr id="5" name="Picture 10" descr="11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046" y="1600200"/>
            <a:ext cx="454975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490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Lifespan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Brain cells begin to die before birth</a:t>
            </a:r>
          </a:p>
          <a:p>
            <a:r>
              <a:rPr lang="en-US" dirty="0" smtClean="0"/>
              <a:t>Over average lifetime – brain shrinks 10%</a:t>
            </a:r>
          </a:p>
          <a:p>
            <a:r>
              <a:rPr lang="en-US" dirty="0" smtClean="0"/>
              <a:t>Most cell death occurs in temporal lobe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What does the temporal lobe do?</a:t>
            </a:r>
            <a:r>
              <a:rPr lang="en-US" dirty="0" smtClean="0"/>
              <a:t>)</a:t>
            </a:r>
          </a:p>
          <a:p>
            <a:r>
              <a:rPr lang="en-US" dirty="0" smtClean="0"/>
              <a:t>By age 90, frontal cortex has lost half its neurons</a:t>
            </a:r>
          </a:p>
          <a:p>
            <a:r>
              <a:rPr lang="en-US" dirty="0" smtClean="0"/>
              <a:t>Decreased level of NTs</a:t>
            </a:r>
          </a:p>
          <a:p>
            <a:r>
              <a:rPr lang="en-US" dirty="0" smtClean="0"/>
              <a:t>Slowed responses and reflexes</a:t>
            </a:r>
          </a:p>
          <a:p>
            <a:r>
              <a:rPr lang="en-US" dirty="0" smtClean="0"/>
              <a:t>Increased risk of falling</a:t>
            </a:r>
          </a:p>
          <a:p>
            <a:r>
              <a:rPr lang="en-US" dirty="0" smtClean="0"/>
              <a:t>Changes in sleep patterns that result in fewer sleeping hours</a:t>
            </a:r>
          </a:p>
        </p:txBody>
      </p:sp>
    </p:spTree>
    <p:extLst>
      <p:ext uri="{BB962C8B-B14F-4D97-AF65-F5344CB8AC3E}">
        <p14:creationId xmlns:p14="http://schemas.microsoft.com/office/powerpoint/2010/main" val="402095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Injuries and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Concussion</a:t>
            </a:r>
          </a:p>
          <a:p>
            <a:pPr lvl="1"/>
            <a:r>
              <a:rPr lang="en-US" dirty="0" smtClean="0"/>
              <a:t>TBI – Traumatic Brain Injury</a:t>
            </a:r>
          </a:p>
          <a:p>
            <a:pPr lvl="2"/>
            <a:r>
              <a:rPr lang="en-US" dirty="0" smtClean="0"/>
              <a:t>Not “getting your bell rung”</a:t>
            </a:r>
          </a:p>
          <a:p>
            <a:pPr lvl="1"/>
            <a:r>
              <a:rPr lang="en-US" dirty="0"/>
              <a:t>Brain is slammed into skull</a:t>
            </a:r>
          </a:p>
          <a:p>
            <a:pPr lvl="1"/>
            <a:r>
              <a:rPr lang="en-US" dirty="0" smtClean="0"/>
              <a:t>Temporary </a:t>
            </a:r>
            <a:r>
              <a:rPr lang="en-US" dirty="0"/>
              <a:t>loss of </a:t>
            </a:r>
            <a:r>
              <a:rPr lang="en-US" dirty="0" smtClean="0"/>
              <a:t>memory</a:t>
            </a:r>
          </a:p>
          <a:p>
            <a:pPr lvl="2"/>
            <a:r>
              <a:rPr lang="en-US" dirty="0" smtClean="0"/>
              <a:t>Short-term vs. long-term</a:t>
            </a:r>
            <a:endParaRPr lang="en-US" dirty="0"/>
          </a:p>
          <a:p>
            <a:pPr lvl="1"/>
            <a:r>
              <a:rPr lang="en-US" dirty="0"/>
              <a:t>Mental cloudiness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Loss of consciousness vs. no loss of consciousness</a:t>
            </a:r>
            <a:endParaRPr lang="en-US" dirty="0"/>
          </a:p>
          <a:p>
            <a:pPr lvl="1"/>
            <a:r>
              <a:rPr lang="en-US" dirty="0" smtClean="0"/>
              <a:t>Second Impact Syndrome</a:t>
            </a:r>
          </a:p>
        </p:txBody>
      </p:sp>
    </p:spTree>
    <p:extLst>
      <p:ext uri="{BB962C8B-B14F-4D97-AF65-F5344CB8AC3E}">
        <p14:creationId xmlns:p14="http://schemas.microsoft.com/office/powerpoint/2010/main" val="124506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Coup/</a:t>
            </a:r>
            <a:r>
              <a:rPr lang="en-US" dirty="0" err="1" smtClean="0"/>
              <a:t>Contrecoup</a:t>
            </a:r>
            <a:endParaRPr lang="en-US" dirty="0"/>
          </a:p>
        </p:txBody>
      </p:sp>
      <p:pic>
        <p:nvPicPr>
          <p:cNvPr id="3" name="Coup-Contrecoup Injur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9201" y="1666326"/>
            <a:ext cx="6731422" cy="50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2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935436"/>
            <a:ext cx="7810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5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Injuries and Abnormalities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Cerebral Palsy	</a:t>
            </a:r>
          </a:p>
          <a:p>
            <a:pPr lvl="1"/>
            <a:r>
              <a:rPr lang="en-US" dirty="0" smtClean="0"/>
              <a:t>Motor impairment at birth</a:t>
            </a:r>
          </a:p>
          <a:p>
            <a:pPr lvl="1"/>
            <a:r>
              <a:rPr lang="en-US" dirty="0" smtClean="0"/>
              <a:t>Caused by blocked cerebral blood vessels during development</a:t>
            </a:r>
          </a:p>
          <a:p>
            <a:pPr lvl="1"/>
            <a:r>
              <a:rPr lang="en-US" dirty="0" smtClean="0"/>
              <a:t>Seizures</a:t>
            </a:r>
          </a:p>
          <a:p>
            <a:pPr lvl="1"/>
            <a:r>
              <a:rPr lang="en-US" dirty="0" smtClean="0"/>
              <a:t>Learning disabilities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Cerebrovascular</a:t>
            </a:r>
          </a:p>
          <a:p>
            <a:pPr lvl="1"/>
            <a:r>
              <a:rPr lang="en-US" dirty="0"/>
              <a:t>Stroke</a:t>
            </a:r>
          </a:p>
          <a:p>
            <a:pPr lvl="1"/>
            <a:r>
              <a:rPr lang="en-US" dirty="0"/>
              <a:t>Sudden interruption of blood flow</a:t>
            </a:r>
          </a:p>
          <a:p>
            <a:pPr lvl="1"/>
            <a:r>
              <a:rPr lang="en-US" dirty="0"/>
              <a:t>Brain tissue dies</a:t>
            </a:r>
          </a:p>
        </p:txBody>
      </p:sp>
    </p:spTree>
    <p:extLst>
      <p:ext uri="{BB962C8B-B14F-4D97-AF65-F5344CB8AC3E}">
        <p14:creationId xmlns:p14="http://schemas.microsoft.com/office/powerpoint/2010/main" val="186246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Positron </a:t>
            </a:r>
            <a:r>
              <a:rPr lang="en-US" sz="3600" dirty="0" err="1" smtClean="0"/>
              <a:t>Emmission</a:t>
            </a:r>
            <a:r>
              <a:rPr lang="en-US" sz="3600" dirty="0" smtClean="0"/>
              <a:t> Tomography (PET) Scan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images.sciencedaily.com/2009/07/090714085812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27" y="1788375"/>
            <a:ext cx="8443279" cy="398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97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Skip the “</a:t>
            </a:r>
            <a:r>
              <a:rPr lang="en-US" dirty="0" err="1" smtClean="0"/>
              <a:t>Neuroglial</a:t>
            </a:r>
            <a:r>
              <a:rPr lang="en-US" dirty="0" smtClean="0"/>
              <a:t> Cells” section in your notes – we’ll be coming back to it later! - and turn to the next page to “Types of Neurons”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4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 -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599" y="1759944"/>
            <a:ext cx="4935269" cy="4572000"/>
          </a:xfrm>
        </p:spPr>
        <p:txBody>
          <a:bodyPr/>
          <a:lstStyle/>
          <a:p>
            <a:r>
              <a:rPr lang="en-US" b="1" dirty="0" smtClean="0"/>
              <a:t>Sensory Neurons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dirty="0" smtClean="0"/>
              <a:t>Detect stimuli </a:t>
            </a:r>
          </a:p>
          <a:p>
            <a:pPr lvl="2"/>
            <a:r>
              <a:rPr lang="en-US" dirty="0" smtClean="0"/>
              <a:t>touch, pressure, heat, cold, etc.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Transmit the information to the CNS</a:t>
            </a:r>
            <a:endParaRPr lang="en-US" dirty="0"/>
          </a:p>
        </p:txBody>
      </p:sp>
      <p:pic>
        <p:nvPicPr>
          <p:cNvPr id="4" name="Picture 3" descr="Screen Shot 2014-12-17 at 10.10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2" t="50759" r="7506" b="4346"/>
          <a:stretch/>
        </p:blipFill>
        <p:spPr>
          <a:xfrm>
            <a:off x="5356020" y="2338921"/>
            <a:ext cx="3515880" cy="24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2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 -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26605" y="1775447"/>
            <a:ext cx="4380247" cy="4572000"/>
          </a:xfrm>
        </p:spPr>
        <p:txBody>
          <a:bodyPr/>
          <a:lstStyle/>
          <a:p>
            <a:r>
              <a:rPr lang="en-US" b="1" dirty="0" smtClean="0"/>
              <a:t>Interneurons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dirty="0"/>
              <a:t>Only in </a:t>
            </a:r>
            <a:r>
              <a:rPr lang="en-US" dirty="0" smtClean="0"/>
              <a:t>CNS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Connect the incoming sensory pathways with the outgoing motor pathways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12-17 at 10.11.3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33313" r="5775" b="3216"/>
          <a:stretch/>
        </p:blipFill>
        <p:spPr>
          <a:xfrm>
            <a:off x="4615561" y="1781294"/>
            <a:ext cx="4414210" cy="36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 -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95462" y="2007784"/>
            <a:ext cx="3886200" cy="4572000"/>
          </a:xfrm>
        </p:spPr>
        <p:txBody>
          <a:bodyPr/>
          <a:lstStyle/>
          <a:p>
            <a:r>
              <a:rPr lang="en-US" b="1" dirty="0" smtClean="0"/>
              <a:t>Motor Neurons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dirty="0" smtClean="0"/>
              <a:t>Relay messages from the brain to the muscles or glands</a:t>
            </a:r>
            <a:endParaRPr lang="en-US" dirty="0"/>
          </a:p>
        </p:txBody>
      </p:sp>
      <p:pic>
        <p:nvPicPr>
          <p:cNvPr id="4" name="Picture 3" descr="Screen Shot 2014-12-17 at 10.12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" t="42763" r="9489" b="3854"/>
          <a:stretch/>
        </p:blipFill>
        <p:spPr>
          <a:xfrm>
            <a:off x="5201136" y="2215004"/>
            <a:ext cx="3388504" cy="27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6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 -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86148" cy="4495800"/>
          </a:xfrm>
        </p:spPr>
        <p:txBody>
          <a:bodyPr/>
          <a:lstStyle/>
          <a:p>
            <a:r>
              <a:rPr lang="en-US" b="1" dirty="0" smtClean="0"/>
              <a:t>Multipolar</a:t>
            </a:r>
          </a:p>
          <a:p>
            <a:pPr lvl="1"/>
            <a:endParaRPr lang="en-US" sz="1000" dirty="0"/>
          </a:p>
          <a:p>
            <a:pPr lvl="1"/>
            <a:r>
              <a:rPr lang="en-US" dirty="0" smtClean="0"/>
              <a:t>Have one axon and multiple dendrites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Most common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Includes most of the neurons of the brain and spinal cord</a:t>
            </a:r>
            <a:endParaRPr lang="en-US" dirty="0"/>
          </a:p>
        </p:txBody>
      </p:sp>
      <p:pic>
        <p:nvPicPr>
          <p:cNvPr id="4" name="Picture 3" descr="Screen Shot 2014-12-17 at 10.13.2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t="8696" r="51218" b="6400"/>
          <a:stretch/>
        </p:blipFill>
        <p:spPr>
          <a:xfrm>
            <a:off x="1486893" y="4398594"/>
            <a:ext cx="5761706" cy="23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3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 -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Bipolar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Have two processes – one axon and one dendrite – with the cell body in between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Found in the retina of the eye and olfactory nerve in the nose</a:t>
            </a:r>
            <a:endParaRPr lang="en-US" dirty="0"/>
          </a:p>
        </p:txBody>
      </p:sp>
      <p:pic>
        <p:nvPicPr>
          <p:cNvPr id="4" name="Picture 3" descr="Screen Shot 2014-12-18 at 7.5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03" y="4611126"/>
            <a:ext cx="6446940" cy="18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3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Neurons -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Unipolar</a:t>
            </a:r>
          </a:p>
          <a:p>
            <a:pPr marL="36576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Have one process – an axon – extending from the cell body before branching into a T shape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Mostly located in the sensory nerves of the PNS</a:t>
            </a:r>
            <a:endParaRPr lang="en-US" dirty="0"/>
          </a:p>
        </p:txBody>
      </p:sp>
      <p:pic>
        <p:nvPicPr>
          <p:cNvPr id="4" name="Picture 3" descr="Screen Shot 2015-01-01 at 5.16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11"/>
          <a:stretch/>
        </p:blipFill>
        <p:spPr>
          <a:xfrm>
            <a:off x="1398026" y="4404552"/>
            <a:ext cx="6316581" cy="21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01 at 5.2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80" y="228600"/>
            <a:ext cx="3855320" cy="6505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28" y="1664710"/>
            <a:ext cx="4429875" cy="1200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558BB8"/>
                </a:solidFill>
              </a:rPr>
              <a:t>Cell Body</a:t>
            </a:r>
            <a:r>
              <a:rPr lang="en-US" sz="2400" b="1" dirty="0" smtClean="0">
                <a:solidFill>
                  <a:srgbClr val="558BB8"/>
                </a:solidFill>
              </a:rPr>
              <a:t> </a:t>
            </a:r>
            <a:r>
              <a:rPr lang="en-US" sz="2400" dirty="0" smtClean="0">
                <a:solidFill>
                  <a:srgbClr val="558BB8"/>
                </a:solidFill>
              </a:rPr>
              <a:t>– rounded part that is the control center and contains the </a:t>
            </a:r>
            <a:r>
              <a:rPr lang="en-US" sz="2400" b="1" u="sng" dirty="0" smtClean="0">
                <a:solidFill>
                  <a:srgbClr val="558BB8"/>
                </a:solidFill>
              </a:rPr>
              <a:t>nucleus</a:t>
            </a:r>
            <a:endParaRPr lang="en-US" sz="2400" b="1" u="sng" dirty="0">
              <a:solidFill>
                <a:srgbClr val="558BB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8187" y="2835501"/>
            <a:ext cx="1491392" cy="443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62510" y="3278549"/>
            <a:ext cx="1491392" cy="443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47744" y="4035830"/>
            <a:ext cx="1791455" cy="443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88681" y="5951599"/>
            <a:ext cx="2301170" cy="653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680" y="5154115"/>
            <a:ext cx="2076751" cy="443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21836" y="2052785"/>
            <a:ext cx="203774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74913" y="2540137"/>
            <a:ext cx="2214938" cy="1196229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74913" y="2653566"/>
            <a:ext cx="797379" cy="106803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611174" y="4767901"/>
            <a:ext cx="1754257" cy="656763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667" y="2983182"/>
            <a:ext cx="530108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B95B22"/>
                </a:solidFill>
              </a:rPr>
              <a:t>Dendrites</a:t>
            </a:r>
            <a:r>
              <a:rPr lang="en-US" sz="2400" dirty="0" smtClean="0">
                <a:solidFill>
                  <a:srgbClr val="B95B22"/>
                </a:solidFill>
              </a:rPr>
              <a:t> – receive signals from other neurons and </a:t>
            </a:r>
            <a:r>
              <a:rPr lang="en-US" sz="2400" b="1" u="sng" dirty="0" smtClean="0">
                <a:solidFill>
                  <a:srgbClr val="B95B22"/>
                </a:solidFill>
              </a:rPr>
              <a:t>sends them to </a:t>
            </a:r>
          </a:p>
          <a:p>
            <a:r>
              <a:rPr lang="en-US" sz="2400" dirty="0" smtClean="0">
                <a:solidFill>
                  <a:srgbClr val="B95B22"/>
                </a:solidFill>
              </a:rPr>
              <a:t>the </a:t>
            </a:r>
            <a:r>
              <a:rPr lang="en-US" sz="2400" b="1" u="sng" dirty="0" smtClean="0">
                <a:solidFill>
                  <a:srgbClr val="B95B22"/>
                </a:solidFill>
              </a:rPr>
              <a:t>cell body</a:t>
            </a:r>
            <a:r>
              <a:rPr lang="en-US" sz="2400" dirty="0" smtClean="0">
                <a:solidFill>
                  <a:srgbClr val="B95B22"/>
                </a:solidFill>
              </a:rPr>
              <a:t>.  Some neurons have only one dendrite, others have thousands.</a:t>
            </a:r>
            <a:endParaRPr lang="en-US" sz="2400" dirty="0">
              <a:solidFill>
                <a:srgbClr val="B95B2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667" y="4767901"/>
            <a:ext cx="5463507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Axon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–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chemeClr val="accent3">
                    <a:lumMod val="75000"/>
                  </a:schemeClr>
                </a:solidFill>
              </a:rPr>
              <a:t>carries nerve signals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from the cell body.  An axon is longer than the dendrites and contains few branches.  The length can range from a few millimeters to as much as a meter.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0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1-01 at 5.2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58" y="0"/>
            <a:ext cx="385824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88680" y="5154115"/>
            <a:ext cx="2076751" cy="443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38656" y="5922064"/>
            <a:ext cx="2704034" cy="9359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71920" y="3962606"/>
            <a:ext cx="2076751" cy="443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6566" y="3184607"/>
            <a:ext cx="2076751" cy="443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47382" y="2741559"/>
            <a:ext cx="2076751" cy="443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896" y="2392946"/>
            <a:ext cx="493902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axons of many (but not all) neurons are encased in a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myelin sheath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  Consisting mostly of lipid, myelin acts to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</a:rPr>
              <a:t>insulate the axon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 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896" y="4553951"/>
            <a:ext cx="4939024" cy="1200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</a:rPr>
              <a:t>Nodes of Ranvier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are gaps in the myelin sheath that occur at evenly spaced intervals.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071920" y="4767902"/>
            <a:ext cx="2293511" cy="656762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71920" y="5287029"/>
            <a:ext cx="2399802" cy="137635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71920" y="3485304"/>
            <a:ext cx="2094448" cy="142352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71920" y="3184607"/>
            <a:ext cx="1854702" cy="300697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7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356" y="1600200"/>
            <a:ext cx="84677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/>
              <a:t>Form </a:t>
            </a:r>
            <a:r>
              <a:rPr lang="en-US" sz="2000" dirty="0"/>
              <a:t>a team of three individuals.  There will always be a test subject, partner 1 and partner 2. Rotate until each person has been the test subject.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Partner 1 stand still.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Test Subject stand behind Partner 1.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Partner 2 stand behind the Test Subject.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Test subject reach around Partner 1 and touch their nose.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Partner 2 reach around the Test Subject and touch their nose.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Test subject must close their eyes and remain closed throughout the procedure.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Partner 2 begins a gentle, rhythmic tapping.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When Test Subject feels the tapping, they begin tapping on Partner 1 with the same soft rhythm.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Tap for two minutes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Partner 2 stop tapping and then the Test Subject follows.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Test Subject needs to describe, in their data section, the sensations experienced.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Repeat two more times for each Partner to be the Test Subject.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 is weird…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4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assemble a neuron!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0"/>
            <a:ext cx="69596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7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break!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information provided, continue to fill in your notes accordingly.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4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Neuroglial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Refresh my memory – What are </a:t>
            </a:r>
            <a:r>
              <a:rPr lang="en-US" dirty="0" err="1" smtClean="0"/>
              <a:t>neuroglial</a:t>
            </a:r>
            <a:r>
              <a:rPr lang="en-US" dirty="0" smtClean="0"/>
              <a:t> cells again?</a:t>
            </a:r>
          </a:p>
          <a:p>
            <a:endParaRPr lang="en-US" dirty="0"/>
          </a:p>
          <a:p>
            <a:r>
              <a:rPr lang="en-US" u="sng" dirty="0" err="1">
                <a:solidFill>
                  <a:srgbClr val="DD8047"/>
                </a:solidFill>
              </a:rPr>
              <a:t>Neuroglial</a:t>
            </a:r>
            <a:r>
              <a:rPr lang="en-US" u="sng" dirty="0">
                <a:solidFill>
                  <a:srgbClr val="DD8047"/>
                </a:solidFill>
              </a:rPr>
              <a:t> Cells </a:t>
            </a:r>
            <a:r>
              <a:rPr lang="en-US" dirty="0"/>
              <a:t>– cells that provide support, insulation, </a:t>
            </a:r>
            <a:r>
              <a:rPr lang="en-US" dirty="0" smtClean="0"/>
              <a:t>protection, and </a:t>
            </a:r>
            <a:r>
              <a:rPr lang="en-US" dirty="0"/>
              <a:t>nutrients for </a:t>
            </a:r>
            <a:r>
              <a:rPr lang="en-US" dirty="0" smtClean="0"/>
              <a:t>neurons</a:t>
            </a:r>
          </a:p>
          <a:p>
            <a:pPr lvl="1"/>
            <a:r>
              <a:rPr lang="en-US" dirty="0" smtClean="0"/>
              <a:t>There are ~ 50 </a:t>
            </a:r>
            <a:r>
              <a:rPr lang="en-US" dirty="0" err="1" smtClean="0"/>
              <a:t>neuroglial</a:t>
            </a:r>
            <a:r>
              <a:rPr lang="en-US" dirty="0" smtClean="0"/>
              <a:t> cells for every neuron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5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Neuroglial</a:t>
            </a:r>
            <a:r>
              <a:rPr lang="en-US" dirty="0" smtClean="0"/>
              <a:t> Cells - 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9791" y="1672770"/>
            <a:ext cx="8153400" cy="4495800"/>
          </a:xfrm>
        </p:spPr>
        <p:txBody>
          <a:bodyPr/>
          <a:lstStyle/>
          <a:p>
            <a:r>
              <a:rPr lang="en-US" dirty="0" smtClean="0"/>
              <a:t>Schwann cells</a:t>
            </a:r>
          </a:p>
          <a:p>
            <a:pPr lvl="1"/>
            <a:r>
              <a:rPr lang="en-US" dirty="0" smtClean="0"/>
              <a:t>Located in the PNS</a:t>
            </a:r>
          </a:p>
          <a:p>
            <a:pPr lvl="1"/>
            <a:r>
              <a:rPr lang="en-US" dirty="0" smtClean="0"/>
              <a:t>Produce myelin sheath around nerves of the PNS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7714" y="635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7" descr="10_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6820" y="3527054"/>
            <a:ext cx="4256371" cy="319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creen Shot 2015-01-01 at 6.0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61" y="4108526"/>
            <a:ext cx="2539846" cy="21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Neuroglial</a:t>
            </a:r>
            <a:r>
              <a:rPr lang="en-US" dirty="0" smtClean="0"/>
              <a:t> Cells -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330" y="1600200"/>
            <a:ext cx="654898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Astrocytes</a:t>
            </a:r>
          </a:p>
          <a:p>
            <a:pPr lvl="1"/>
            <a:r>
              <a:rPr lang="en-US" dirty="0" smtClean="0"/>
              <a:t>Largest and most numerous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structural support</a:t>
            </a:r>
          </a:p>
          <a:p>
            <a:pPr lvl="1"/>
            <a:r>
              <a:rPr lang="en-US" dirty="0" smtClean="0"/>
              <a:t>Extend through brain tissue</a:t>
            </a:r>
            <a:endParaRPr lang="en-US" dirty="0"/>
          </a:p>
          <a:p>
            <a:pPr lvl="1"/>
            <a:r>
              <a:rPr lang="en-US" dirty="0"/>
              <a:t>Form scar tissue after an injury to the CNS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Oligodendrocytes</a:t>
            </a:r>
            <a:endParaRPr lang="en-US" dirty="0" smtClean="0"/>
          </a:p>
          <a:p>
            <a:pPr lvl="1"/>
            <a:r>
              <a:rPr lang="en-US" dirty="0" smtClean="0"/>
              <a:t>Produce myelin sheaths to nerves of the brain and spinal cord</a:t>
            </a:r>
          </a:p>
        </p:txBody>
      </p:sp>
      <p:pic>
        <p:nvPicPr>
          <p:cNvPr id="4" name="Picture 3" descr="Screen Shot 2015-01-01 at 6.09.5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9"/>
          <a:stretch/>
        </p:blipFill>
        <p:spPr>
          <a:xfrm>
            <a:off x="6570984" y="2185699"/>
            <a:ext cx="2465375" cy="1770465"/>
          </a:xfrm>
          <a:prstGeom prst="rect">
            <a:avLst/>
          </a:prstGeom>
        </p:spPr>
      </p:pic>
      <p:pic>
        <p:nvPicPr>
          <p:cNvPr id="5" name="Picture 4" descr="Screen Shot 2015-01-01 at 6.10.4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5" r="10553"/>
          <a:stretch/>
        </p:blipFill>
        <p:spPr>
          <a:xfrm>
            <a:off x="6249256" y="4829218"/>
            <a:ext cx="2650568" cy="16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7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Neuroglial</a:t>
            </a:r>
            <a:r>
              <a:rPr lang="en-US" dirty="0" smtClean="0"/>
              <a:t> Cells - 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732" y="1658257"/>
            <a:ext cx="6401314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Microglial Cells</a:t>
            </a:r>
          </a:p>
          <a:p>
            <a:pPr lvl="1"/>
            <a:r>
              <a:rPr lang="en-US" dirty="0" smtClean="0"/>
              <a:t>Least numerous and smallest</a:t>
            </a:r>
          </a:p>
          <a:p>
            <a:pPr lvl="1"/>
            <a:r>
              <a:rPr lang="en-US" dirty="0" smtClean="0"/>
              <a:t>Located throughout CNS – brain and spinal cord</a:t>
            </a:r>
          </a:p>
          <a:p>
            <a:pPr lvl="1"/>
            <a:r>
              <a:rPr lang="en-US" dirty="0" smtClean="0"/>
              <a:t>Phagocytize </a:t>
            </a:r>
            <a:r>
              <a:rPr lang="en-US" dirty="0"/>
              <a:t>bacteria and cellular debris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Ependymal Cells</a:t>
            </a:r>
          </a:p>
          <a:p>
            <a:pPr lvl="1"/>
            <a:r>
              <a:rPr lang="en-US" dirty="0" smtClean="0"/>
              <a:t>Located in CNS – brain and spinal cord</a:t>
            </a:r>
          </a:p>
          <a:p>
            <a:pPr lvl="1"/>
            <a:r>
              <a:rPr lang="en-US" dirty="0" smtClean="0"/>
              <a:t>Secrete cerebrospinal fluid</a:t>
            </a:r>
          </a:p>
        </p:txBody>
      </p:sp>
      <p:pic>
        <p:nvPicPr>
          <p:cNvPr id="4" name="Picture 3" descr="Screen Shot 2015-01-01 at 6.12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41" r="36023"/>
          <a:stretch/>
        </p:blipFill>
        <p:spPr>
          <a:xfrm>
            <a:off x="6630046" y="4764773"/>
            <a:ext cx="2136002" cy="1186826"/>
          </a:xfrm>
          <a:prstGeom prst="rect">
            <a:avLst/>
          </a:prstGeom>
        </p:spPr>
      </p:pic>
      <p:pic>
        <p:nvPicPr>
          <p:cNvPr id="5" name="Picture 4" descr="Screen Shot 2015-01-01 at 6.12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6" r="3561"/>
          <a:stretch/>
        </p:blipFill>
        <p:spPr>
          <a:xfrm>
            <a:off x="6213792" y="2170931"/>
            <a:ext cx="2806293" cy="14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0_08"/>
          <p:cNvPicPr>
            <a:picLocks noChangeAspect="1" noChangeArrowheads="1"/>
          </p:cNvPicPr>
          <p:nvPr/>
        </p:nvPicPr>
        <p:blipFill>
          <a:blip r:embed="rId2" cstate="print"/>
          <a:srcRect l="12766" r="10638"/>
          <a:stretch>
            <a:fillRect/>
          </a:stretch>
        </p:blipFill>
        <p:spPr bwMode="auto">
          <a:xfrm>
            <a:off x="1411513" y="145144"/>
            <a:ext cx="6698343" cy="65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8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nerves transmit messages?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8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Conduction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relay messages throughout the body, nerves must initiate and then transmit signals from one neuron to the next at lightning speed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Signal transmission occurs through an electrical current which results from the flow of charged particles from one point to another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8" y="474134"/>
            <a:ext cx="3473923" cy="53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0559" y="1600200"/>
            <a:ext cx="8863441" cy="44958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Membrane Potential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- Whenever ions with opposite electrical charges are separated by a membrane, the potential exists for them to move toward one another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>
                <a:solidFill>
                  <a:schemeClr val="accent2"/>
                </a:solidFill>
              </a:rPr>
              <a:t>Polarized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- A membrane that exhibits membrane potential has an excess of positive ions (K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, Na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) on one side and an excess of negative ions (PO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</a:rPr>
              <a:t>-3</a:t>
            </a:r>
            <a:r>
              <a:rPr lang="en-US" dirty="0" smtClean="0">
                <a:solidFill>
                  <a:srgbClr val="000000"/>
                </a:solidFill>
              </a:rPr>
              <a:t>, SO</a:t>
            </a:r>
            <a:r>
              <a:rPr lang="en-US" baseline="-25000" dirty="0" smtClean="0">
                <a:solidFill>
                  <a:srgbClr val="000000"/>
                </a:solidFill>
              </a:rPr>
              <a:t>4</a:t>
            </a:r>
            <a:r>
              <a:rPr lang="en-US" baseline="30000" dirty="0" smtClean="0">
                <a:solidFill>
                  <a:srgbClr val="000000"/>
                </a:solidFill>
              </a:rPr>
              <a:t>-2</a:t>
            </a:r>
            <a:r>
              <a:rPr lang="en-US" dirty="0" smtClean="0">
                <a:solidFill>
                  <a:srgbClr val="000000"/>
                </a:solidFill>
              </a:rPr>
              <a:t>) on the other side</a:t>
            </a:r>
            <a:endParaRPr lang="en-US" baseline="30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0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64005" cy="4495800"/>
          </a:xfrm>
        </p:spPr>
        <p:txBody>
          <a:bodyPr/>
          <a:lstStyle/>
          <a:p>
            <a:r>
              <a:rPr lang="en-US" dirty="0" smtClean="0"/>
              <a:t>Resting Potential</a:t>
            </a:r>
          </a:p>
          <a:p>
            <a:pPr lvl="1"/>
            <a:r>
              <a:rPr lang="en-US" dirty="0" smtClean="0"/>
              <a:t>The inside of a neuron is negative relative to the outside</a:t>
            </a:r>
          </a:p>
          <a:p>
            <a:pPr lvl="2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Inside:  </a:t>
            </a:r>
            <a:r>
              <a:rPr lang="en-US" dirty="0" smtClean="0"/>
              <a:t>Has </a:t>
            </a:r>
            <a:r>
              <a:rPr lang="en-US" dirty="0"/>
              <a:t>permanent negative ions (phosphate, sulfate</a:t>
            </a:r>
            <a:r>
              <a:rPr lang="en-US" dirty="0" smtClean="0"/>
              <a:t>) that are too big to get out and high </a:t>
            </a:r>
            <a:r>
              <a:rPr lang="en-US" dirty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concentration</a:t>
            </a:r>
          </a:p>
          <a:p>
            <a:pPr lvl="2"/>
            <a:r>
              <a:rPr lang="en-US" dirty="0" smtClean="0">
                <a:solidFill>
                  <a:srgbClr val="558BB8"/>
                </a:solidFill>
              </a:rPr>
              <a:t>Outside:  </a:t>
            </a:r>
            <a:r>
              <a:rPr lang="en-US" dirty="0" smtClean="0"/>
              <a:t>Has </a:t>
            </a:r>
            <a:r>
              <a:rPr lang="en-US" dirty="0"/>
              <a:t>high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concentration       </a:t>
            </a:r>
          </a:p>
          <a:p>
            <a:pPr marL="1143000" lvl="3" indent="0">
              <a:buNone/>
            </a:pPr>
            <a:r>
              <a:rPr lang="en-US" dirty="0"/>
              <a:t>	</a:t>
            </a:r>
            <a:r>
              <a:rPr lang="en-US" dirty="0" smtClean="0"/>
              <a:t>				        (Typo in box below)</a:t>
            </a:r>
            <a:endParaRPr lang="en-US" dirty="0"/>
          </a:p>
        </p:txBody>
      </p:sp>
      <p:pic>
        <p:nvPicPr>
          <p:cNvPr id="5" name="Picture 4" descr="Screen Shot 2015-01-01 at 6.4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459"/>
            <a:ext cx="9144000" cy="17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6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199"/>
            <a:ext cx="8320933" cy="43218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Stimulation of a membrane can affect its resting potential</a:t>
            </a:r>
          </a:p>
          <a:p>
            <a:pPr lvl="1"/>
            <a:r>
              <a:rPr lang="en-US" sz="2400" dirty="0"/>
              <a:t>Temperature </a:t>
            </a:r>
            <a:r>
              <a:rPr lang="en-US" sz="2400" dirty="0" smtClean="0"/>
              <a:t>change, Light, Pressure</a:t>
            </a:r>
            <a:br>
              <a:rPr lang="en-US" sz="2400" dirty="0" smtClean="0"/>
            </a:br>
            <a:r>
              <a:rPr lang="en-US" sz="1000" dirty="0" smtClean="0"/>
              <a:t> </a:t>
            </a:r>
            <a:endParaRPr lang="en-US" sz="2400" dirty="0"/>
          </a:p>
          <a:p>
            <a:r>
              <a:rPr lang="en-US" sz="2400" dirty="0" smtClean="0"/>
              <a:t>When a stimulus comes </a:t>
            </a:r>
            <a:r>
              <a:rPr lang="en-US" sz="2400" dirty="0"/>
              <a:t>along, Na</a:t>
            </a:r>
            <a:r>
              <a:rPr lang="en-US" sz="2400" baseline="30000" dirty="0"/>
              <a:t>+</a:t>
            </a:r>
            <a:r>
              <a:rPr lang="en-US" sz="2400" dirty="0"/>
              <a:t> ion channels open, causing </a:t>
            </a:r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to </a:t>
            </a:r>
            <a:r>
              <a:rPr lang="en-US" sz="2400" dirty="0"/>
              <a:t>rush into the cell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1000" dirty="0" smtClean="0"/>
              <a:t> </a:t>
            </a:r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he membrane potential then becomes less negative and the membrane is </a:t>
            </a:r>
            <a:r>
              <a:rPr lang="en-US" sz="2400" b="1" u="sng" dirty="0" smtClean="0">
                <a:solidFill>
                  <a:schemeClr val="accent2"/>
                </a:solidFill>
              </a:rPr>
              <a:t>depolarized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5" name="Picture 4" descr="Screen Shot 2015-01-01 at 6.45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" y="4799679"/>
            <a:ext cx="8995503" cy="18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7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027" y="1600200"/>
            <a:ext cx="8963113" cy="4495800"/>
          </a:xfrm>
        </p:spPr>
        <p:txBody>
          <a:bodyPr>
            <a:normAutofit/>
          </a:bodyPr>
          <a:lstStyle/>
          <a:p>
            <a:r>
              <a:rPr lang="en-US" sz="2400" dirty="0"/>
              <a:t>If strong depolarization occurs, a </a:t>
            </a:r>
            <a:r>
              <a:rPr lang="en-US" sz="2400" b="1" u="sng" dirty="0">
                <a:solidFill>
                  <a:srgbClr val="DD8047"/>
                </a:solidFill>
              </a:rPr>
              <a:t>threshold potential</a:t>
            </a:r>
            <a:r>
              <a:rPr lang="en-US" sz="2400" dirty="0"/>
              <a:t> is </a:t>
            </a:r>
            <a:r>
              <a:rPr lang="en-US" sz="2400" dirty="0" smtClean="0"/>
              <a:t>achieved and more 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dirty="0" smtClean="0"/>
              <a:t>enters the cell’s interior.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000" dirty="0" smtClean="0"/>
              <a:t> </a:t>
            </a:r>
            <a:endParaRPr lang="en-US" sz="2400" dirty="0"/>
          </a:p>
          <a:p>
            <a:r>
              <a:rPr lang="en-US" sz="2400" dirty="0"/>
              <a:t>When threshold is reached, an </a:t>
            </a:r>
            <a:r>
              <a:rPr lang="en-US" sz="2400" b="1" u="sng" dirty="0">
                <a:solidFill>
                  <a:srgbClr val="DD8047"/>
                </a:solidFill>
              </a:rPr>
              <a:t>action potential</a:t>
            </a:r>
            <a:r>
              <a:rPr lang="en-US" sz="2400" b="1" dirty="0">
                <a:solidFill>
                  <a:srgbClr val="DD8047"/>
                </a:solidFill>
              </a:rPr>
              <a:t> </a:t>
            </a:r>
            <a:r>
              <a:rPr lang="en-US" sz="2400" b="1" dirty="0" smtClean="0"/>
              <a:t>(aka: nerve impulse) </a:t>
            </a:r>
            <a:r>
              <a:rPr lang="en-US" sz="2400" dirty="0" smtClean="0"/>
              <a:t>is </a:t>
            </a:r>
            <a:r>
              <a:rPr lang="en-US" sz="2400" dirty="0"/>
              <a:t>created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10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The action potential continues down the axon as one segment stimulates the segment next to it</a:t>
            </a:r>
            <a:endParaRPr lang="en-US" sz="2400" dirty="0"/>
          </a:p>
        </p:txBody>
      </p:sp>
      <p:pic>
        <p:nvPicPr>
          <p:cNvPr id="4" name="Picture 3" descr="Screen Shot 2015-01-01 at 6.5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047"/>
            <a:ext cx="9144000" cy="18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424297" cy="4495800"/>
          </a:xfrm>
        </p:spPr>
        <p:txBody>
          <a:bodyPr/>
          <a:lstStyle/>
          <a:p>
            <a:r>
              <a:rPr lang="en-US" dirty="0" smtClean="0"/>
              <a:t>The sudden increase in </a:t>
            </a:r>
            <a:r>
              <a:rPr lang="en-US" sz="3200" dirty="0"/>
              <a:t>Na</a:t>
            </a:r>
            <a:r>
              <a:rPr lang="en-US" sz="3200" baseline="30000" dirty="0"/>
              <a:t>+</a:t>
            </a:r>
            <a:r>
              <a:rPr lang="en-US" sz="3200" dirty="0"/>
              <a:t> </a:t>
            </a:r>
            <a:r>
              <a:rPr lang="en-US" sz="3200" dirty="0" smtClean="0"/>
              <a:t>triggers the opening of channels to allow K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to flow out of the cell thus </a:t>
            </a:r>
            <a:r>
              <a:rPr lang="en-US" sz="3200" u="sng" dirty="0" smtClean="0">
                <a:solidFill>
                  <a:schemeClr val="accent2"/>
                </a:solidFill>
              </a:rPr>
              <a:t>repolarizing</a:t>
            </a:r>
            <a:r>
              <a:rPr lang="en-US" sz="3200" dirty="0" smtClean="0"/>
              <a:t> the cell</a:t>
            </a:r>
          </a:p>
          <a:p>
            <a:pPr lvl="1"/>
            <a:r>
              <a:rPr lang="en-US" dirty="0" smtClean="0"/>
              <a:t>Inside = negative charge</a:t>
            </a:r>
          </a:p>
          <a:p>
            <a:pPr lvl="1"/>
            <a:r>
              <a:rPr lang="en-US" dirty="0" smtClean="0"/>
              <a:t>Outside = positive charge</a:t>
            </a:r>
          </a:p>
        </p:txBody>
      </p:sp>
      <p:pic>
        <p:nvPicPr>
          <p:cNvPr id="4" name="Picture 3" descr="Screen Shot 2015-01-01 at 6.5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668"/>
            <a:ext cx="9144000" cy="18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Refractory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Well crap.  Now the Na</a:t>
            </a:r>
            <a:r>
              <a:rPr lang="en-US" sz="2800" baseline="30000" dirty="0"/>
              <a:t>+</a:t>
            </a:r>
            <a:r>
              <a:rPr lang="en-US" sz="2800" dirty="0"/>
              <a:t> and K</a:t>
            </a:r>
            <a:r>
              <a:rPr lang="en-US" sz="2800" baseline="30000" dirty="0"/>
              <a:t>+</a:t>
            </a:r>
            <a:r>
              <a:rPr lang="en-US" sz="2800" dirty="0"/>
              <a:t> are flip-</a:t>
            </a:r>
            <a:r>
              <a:rPr lang="en-US" sz="2800" dirty="0" smtClean="0"/>
              <a:t>flopped.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The sodium-potassium pump works to return the </a:t>
            </a:r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 </a:t>
            </a:r>
            <a:r>
              <a:rPr lang="en-US" sz="2800" dirty="0" smtClean="0"/>
              <a:t>to the outside and </a:t>
            </a:r>
            <a:r>
              <a:rPr lang="en-US" sz="2800" dirty="0"/>
              <a:t>K</a:t>
            </a:r>
            <a:r>
              <a:rPr lang="en-US" sz="2800" baseline="30000" dirty="0"/>
              <a:t>+</a:t>
            </a:r>
            <a:r>
              <a:rPr lang="en-US" sz="2800" dirty="0"/>
              <a:t> </a:t>
            </a:r>
            <a:r>
              <a:rPr lang="en-US" sz="2800" dirty="0" smtClean="0"/>
              <a:t>to the inside and thus returns the cell to its resting potential</a:t>
            </a:r>
          </a:p>
          <a:p>
            <a:endParaRPr lang="en-US" dirty="0"/>
          </a:p>
        </p:txBody>
      </p:sp>
      <p:pic>
        <p:nvPicPr>
          <p:cNvPr id="4" name="Picture 3" descr="Screen Shot 2015-01-01 at 6.5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880"/>
            <a:ext cx="9144000" cy="21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the following events in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Potassium channels 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Sodium ions diffuse inward, depolarizing the membrane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Threshold stimulus is received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Potassium ions diffuse outward, repolarizing the membrane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wave of action potentials travels the length of the axon as a nerve impulse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Sodium channels open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Neuron is in resting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3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84731"/>
            <a:ext cx="8153400" cy="4495800"/>
          </a:xfrm>
        </p:spPr>
        <p:txBody>
          <a:bodyPr/>
          <a:lstStyle/>
          <a:p>
            <a:r>
              <a:rPr lang="en-US" sz="2600" u="sng" dirty="0" err="1" smtClean="0">
                <a:solidFill>
                  <a:schemeClr val="accent2"/>
                </a:solidFill>
              </a:rPr>
              <a:t>Unmyelinated</a:t>
            </a:r>
            <a:r>
              <a:rPr lang="en-US" sz="2600" u="sng" dirty="0" smtClean="0">
                <a:solidFill>
                  <a:schemeClr val="accent2"/>
                </a:solidFill>
              </a:rPr>
              <a:t> fibers </a:t>
            </a:r>
            <a:r>
              <a:rPr lang="en-US" sz="2600" dirty="0" smtClean="0"/>
              <a:t>conduct impulses over their entire membrane surface</a:t>
            </a:r>
          </a:p>
          <a:p>
            <a:endParaRPr lang="en-US" sz="1200" dirty="0" smtClean="0"/>
          </a:p>
          <a:p>
            <a:r>
              <a:rPr lang="en-US" sz="2600" u="sng" dirty="0" err="1">
                <a:solidFill>
                  <a:srgbClr val="DD8047"/>
                </a:solidFill>
              </a:rPr>
              <a:t>Myelinated</a:t>
            </a:r>
            <a:r>
              <a:rPr lang="en-US" sz="2600" u="sng" dirty="0">
                <a:solidFill>
                  <a:srgbClr val="DD8047"/>
                </a:solidFill>
              </a:rPr>
              <a:t> fibers </a:t>
            </a:r>
            <a:r>
              <a:rPr lang="en-US" sz="2600" dirty="0"/>
              <a:t>conduct impulses from </a:t>
            </a:r>
            <a:r>
              <a:rPr lang="en-US" sz="2600" dirty="0" smtClean="0"/>
              <a:t>Node </a:t>
            </a:r>
            <a:r>
              <a:rPr lang="en-US" sz="2600" dirty="0"/>
              <a:t>of Ranvier to </a:t>
            </a:r>
            <a:r>
              <a:rPr lang="en-US" sz="2600" dirty="0" smtClean="0"/>
              <a:t>Node </a:t>
            </a:r>
            <a:r>
              <a:rPr lang="en-US" sz="2600" dirty="0"/>
              <a:t>of Ranvier</a:t>
            </a:r>
          </a:p>
          <a:p>
            <a:pPr lvl="1"/>
            <a:r>
              <a:rPr lang="en-US" dirty="0"/>
              <a:t>The nerve impulse “leap frogs” its way down the neuron</a:t>
            </a:r>
          </a:p>
          <a:p>
            <a:pPr lvl="2"/>
            <a:r>
              <a:rPr lang="en-US" dirty="0"/>
              <a:t>Much much faster!</a:t>
            </a:r>
          </a:p>
          <a:p>
            <a:endParaRPr lang="en-US" dirty="0"/>
          </a:p>
        </p:txBody>
      </p:sp>
      <p:pic>
        <p:nvPicPr>
          <p:cNvPr id="5" name="Picture 2" descr="http://frashdi.files.wordpress.com/2009/07/saltatory_cond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3539" y="4521297"/>
            <a:ext cx="5155484" cy="217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069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All-or-None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0221" y="1600200"/>
            <a:ext cx="8531353" cy="44958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DD8047"/>
                </a:solidFill>
              </a:rPr>
              <a:t>All-or-None Response </a:t>
            </a:r>
            <a:r>
              <a:rPr lang="en-US" dirty="0" smtClean="0"/>
              <a:t>- If a neuron responds at all, it responds completely</a:t>
            </a:r>
            <a:endParaRPr lang="en-US" dirty="0"/>
          </a:p>
          <a:p>
            <a:pPr lvl="1"/>
            <a:r>
              <a:rPr lang="en-US" dirty="0" smtClean="0"/>
              <a:t>If the threshold isn’t reached, the neuron doesn’t fire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impulses carried on an axon are the same strength.</a:t>
            </a:r>
            <a:endParaRPr lang="en-US" dirty="0"/>
          </a:p>
          <a:p>
            <a:pPr lvl="1"/>
            <a:r>
              <a:rPr lang="en-US" dirty="0" smtClean="0"/>
              <a:t>A stronger impulse doesn’t produce a stronger response</a:t>
            </a:r>
          </a:p>
        </p:txBody>
      </p:sp>
    </p:spTree>
    <p:extLst>
      <p:ext uri="{BB962C8B-B14F-4D97-AF65-F5344CB8AC3E}">
        <p14:creationId xmlns:p14="http://schemas.microsoft.com/office/powerpoint/2010/main" val="314025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</a:t>
            </a:r>
            <a:r>
              <a:rPr lang="en-US" dirty="0"/>
              <a:t>B</a:t>
            </a:r>
            <a:r>
              <a:rPr lang="en-US" dirty="0" smtClean="0"/>
              <a:t>etween Neurons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Nerve impulses usually travel through several different neurons before reaching their target organ or tissue.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Thus, neurons must have some way of transferring the impulse from one neuron to the next.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1896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0462" y="1829907"/>
            <a:ext cx="8153400" cy="4495800"/>
          </a:xfrm>
        </p:spPr>
        <p:txBody>
          <a:bodyPr/>
          <a:lstStyle/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Spinal cord</a:t>
            </a:r>
          </a:p>
          <a:p>
            <a:pPr lvl="1"/>
            <a:r>
              <a:rPr lang="en-US" dirty="0" smtClean="0"/>
              <a:t>Nerves</a:t>
            </a:r>
          </a:p>
        </p:txBody>
      </p:sp>
      <p:pic>
        <p:nvPicPr>
          <p:cNvPr id="4" name="Content Placeholder 8" descr="10_02"/>
          <p:cNvPicPr>
            <a:picLocks noChangeAspect="1" noChangeArrowheads="1"/>
          </p:cNvPicPr>
          <p:nvPr/>
        </p:nvPicPr>
        <p:blipFill>
          <a:blip r:embed="rId2" cstate="print"/>
          <a:srcRect t="12000" r="61874" b="9328"/>
          <a:stretch>
            <a:fillRect/>
          </a:stretch>
        </p:blipFill>
        <p:spPr>
          <a:xfrm>
            <a:off x="5192486" y="1589567"/>
            <a:ext cx="32004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47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rgbClr val="DD8047"/>
                </a:solidFill>
              </a:rPr>
              <a:t>Synapse</a:t>
            </a:r>
            <a:r>
              <a:rPr lang="en-US" dirty="0" smtClean="0"/>
              <a:t> – where two neurons meet</a:t>
            </a:r>
          </a:p>
          <a:p>
            <a:endParaRPr lang="en-US" dirty="0"/>
          </a:p>
          <a:p>
            <a:r>
              <a:rPr lang="en-US" u="sng" dirty="0" smtClean="0">
                <a:solidFill>
                  <a:schemeClr val="accent2"/>
                </a:solidFill>
              </a:rPr>
              <a:t>Synaptic cleft </a:t>
            </a:r>
            <a:r>
              <a:rPr lang="en-US" dirty="0" smtClean="0"/>
              <a:t>– small gap between two neurons</a:t>
            </a:r>
          </a:p>
          <a:p>
            <a:endParaRPr lang="en-US" dirty="0"/>
          </a:p>
          <a:p>
            <a:r>
              <a:rPr lang="en-US" u="sng" dirty="0" smtClean="0">
                <a:solidFill>
                  <a:srgbClr val="DD8047"/>
                </a:solidFill>
              </a:rPr>
              <a:t>Presynaptic neuron </a:t>
            </a:r>
            <a:r>
              <a:rPr lang="en-US" dirty="0" smtClean="0"/>
              <a:t>– neuron sending the impulse</a:t>
            </a:r>
          </a:p>
          <a:p>
            <a:endParaRPr lang="en-US" dirty="0"/>
          </a:p>
          <a:p>
            <a:r>
              <a:rPr lang="en-US" u="sng" dirty="0" smtClean="0">
                <a:solidFill>
                  <a:srgbClr val="DD8047"/>
                </a:solidFill>
              </a:rPr>
              <a:t>Postsynaptic neuron </a:t>
            </a:r>
            <a:r>
              <a:rPr lang="en-US" dirty="0" smtClean="0"/>
              <a:t>– neuron receiving the impulse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Picture 7" descr="10_17"/>
          <p:cNvPicPr>
            <a:picLocks noChangeAspect="1" noChangeArrowheads="1"/>
          </p:cNvPicPr>
          <p:nvPr/>
        </p:nvPicPr>
        <p:blipFill>
          <a:blip r:embed="rId2" cstate="print"/>
          <a:srcRect l="11250" r="11250"/>
          <a:stretch>
            <a:fillRect/>
          </a:stretch>
        </p:blipFill>
        <p:spPr>
          <a:xfrm>
            <a:off x="4844901" y="1589567"/>
            <a:ext cx="3886200" cy="3761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33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06030"/>
            <a:ext cx="8240768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1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Synaptic Transmission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Nerve impulse crosses the synaptic cleft to reach the postsynaptic neuron using neurotransmitters (NT)</a:t>
            </a:r>
          </a:p>
          <a:p>
            <a:pPr lvl="1"/>
            <a:r>
              <a:rPr lang="en-US" dirty="0" smtClean="0"/>
              <a:t>NT are stored in the synaptic vesicles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Neurotransmitters bind to receptors on the postsynaptic neuron and allows the impulse to continue</a:t>
            </a:r>
            <a:endParaRPr lang="en-US" dirty="0"/>
          </a:p>
        </p:txBody>
      </p:sp>
      <p:pic>
        <p:nvPicPr>
          <p:cNvPr id="8" name="Picture 8" descr="10_18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8125" r="18125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150618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http://media.hhmi.org/biointeractive/click/Neuron_Activity/01-vid.html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5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DD8047"/>
                </a:solidFill>
              </a:rPr>
              <a:t>Excitatory</a:t>
            </a:r>
            <a:r>
              <a:rPr lang="en-US" dirty="0" smtClean="0"/>
              <a:t> – turning a process on</a:t>
            </a:r>
            <a:endParaRPr lang="en-US" dirty="0"/>
          </a:p>
          <a:p>
            <a:pPr lvl="1"/>
            <a:r>
              <a:rPr lang="en-US" dirty="0" smtClean="0"/>
              <a:t>Acetylcholine</a:t>
            </a:r>
          </a:p>
          <a:p>
            <a:pPr lvl="2"/>
            <a:r>
              <a:rPr lang="en-US" dirty="0" smtClean="0"/>
              <a:t>Involved in muscle contraction</a:t>
            </a:r>
          </a:p>
          <a:p>
            <a:pPr lvl="1"/>
            <a:r>
              <a:rPr lang="en-US" dirty="0" smtClean="0"/>
              <a:t>Norepinephrine</a:t>
            </a:r>
          </a:p>
          <a:p>
            <a:pPr lvl="2"/>
            <a:r>
              <a:rPr lang="en-US" dirty="0" smtClean="0"/>
              <a:t>Involved in mood</a:t>
            </a:r>
          </a:p>
          <a:p>
            <a:pPr lvl="2"/>
            <a:r>
              <a:rPr lang="en-US" dirty="0" smtClean="0"/>
              <a:t>Creates a sense of feeling good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DD8047"/>
                </a:solidFill>
              </a:rPr>
              <a:t>Inhibitory</a:t>
            </a:r>
            <a:r>
              <a:rPr lang="en-US" dirty="0" smtClean="0"/>
              <a:t> – turning a process off</a:t>
            </a:r>
          </a:p>
          <a:p>
            <a:pPr lvl="1"/>
            <a:r>
              <a:rPr lang="en-US" dirty="0" smtClean="0"/>
              <a:t>Serotonin</a:t>
            </a:r>
          </a:p>
          <a:p>
            <a:pPr lvl="2"/>
            <a:r>
              <a:rPr lang="en-US" dirty="0" smtClean="0"/>
              <a:t>Involved in mood, emotions, sleep</a:t>
            </a:r>
          </a:p>
          <a:p>
            <a:pPr lvl="2"/>
            <a:r>
              <a:rPr lang="en-US" dirty="0"/>
              <a:t>Low serotonin can cause depression or anxiety</a:t>
            </a:r>
          </a:p>
          <a:p>
            <a:pPr lvl="2"/>
            <a:r>
              <a:rPr lang="en-US" dirty="0"/>
              <a:t>Antidepressants and antianxiety RXs make more NTs available to the </a:t>
            </a:r>
            <a:r>
              <a:rPr lang="en-US" dirty="0" smtClean="0"/>
              <a:t>brain</a:t>
            </a:r>
          </a:p>
        </p:txBody>
      </p:sp>
    </p:spTree>
    <p:extLst>
      <p:ext uri="{BB962C8B-B14F-4D97-AF65-F5344CB8AC3E}">
        <p14:creationId xmlns:p14="http://schemas.microsoft.com/office/powerpoint/2010/main" val="423228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Pathways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routes nerve impulses travel are called </a:t>
            </a:r>
            <a:r>
              <a:rPr lang="en-US" dirty="0" smtClean="0">
                <a:solidFill>
                  <a:srgbClr val="DD8047"/>
                </a:solidFill>
              </a:rPr>
              <a:t>nerve pathways,</a:t>
            </a:r>
            <a:r>
              <a:rPr lang="en-US" dirty="0" smtClean="0"/>
              <a:t> the simplest of which is a </a:t>
            </a:r>
            <a:r>
              <a:rPr lang="en-US" dirty="0" smtClean="0">
                <a:solidFill>
                  <a:schemeClr val="accent2"/>
                </a:solidFill>
              </a:rPr>
              <a:t>reflex arc.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u="sng" dirty="0" smtClean="0">
                <a:solidFill>
                  <a:schemeClr val="accent2"/>
                </a:solidFill>
              </a:rPr>
              <a:t>Reflex Arcs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Includes a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sensory receptor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sensory neuron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reflex center (interneurons) in the spinal cord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motor neuron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effector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6" descr="11_07a"/>
          <p:cNvPicPr>
            <a:picLocks noChangeAspect="1" noChangeArrowheads="1"/>
          </p:cNvPicPr>
          <p:nvPr/>
        </p:nvPicPr>
        <p:blipFill>
          <a:blip r:embed="rId3" cstate="print"/>
          <a:srcRect r="4167" b="7692"/>
          <a:stretch>
            <a:fillRect/>
          </a:stretch>
        </p:blipFill>
        <p:spPr bwMode="auto">
          <a:xfrm>
            <a:off x="4228755" y="2994394"/>
            <a:ext cx="4537293" cy="17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47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892506" cy="449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Reflexes</a:t>
            </a:r>
            <a:r>
              <a:rPr lang="en-US" dirty="0" smtClean="0"/>
              <a:t> – automatic, subconscious responses to stimuli within or outside the body</a:t>
            </a:r>
          </a:p>
          <a:p>
            <a:pPr lvl="1"/>
            <a:r>
              <a:rPr lang="en-US" dirty="0" smtClean="0"/>
              <a:t>Involves a Stimulus &amp; Response</a:t>
            </a:r>
          </a:p>
          <a:p>
            <a:pPr lvl="1"/>
            <a:r>
              <a:rPr lang="en-US" dirty="0" smtClean="0"/>
              <a:t>Maintain homeostasis</a:t>
            </a:r>
          </a:p>
          <a:p>
            <a:pPr lvl="1"/>
            <a:r>
              <a:rPr lang="en-US" dirty="0" smtClean="0">
                <a:solidFill>
                  <a:srgbClr val="DD8047"/>
                </a:solidFill>
              </a:rPr>
              <a:t>Autonomic Reflexes </a:t>
            </a:r>
            <a:r>
              <a:rPr lang="en-US" dirty="0" smtClean="0"/>
              <a:t>- Carry out automatic responses (vomiting, sneezing, swallowing, etc.)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Somatic Reflexes </a:t>
            </a:r>
            <a:r>
              <a:rPr lang="en-US" dirty="0" smtClean="0"/>
              <a:t>– involve the contraction of skeletal muscle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5574" y="64167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http://profalbrecht.files.wordpress.com/2009/12/reflex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736" y="2964887"/>
            <a:ext cx="2770261" cy="240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06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General Components of a Spinal Reflex </a:t>
            </a:r>
            <a:endParaRPr lang="en-US" sz="3800" dirty="0"/>
          </a:p>
        </p:txBody>
      </p:sp>
      <p:pic>
        <p:nvPicPr>
          <p:cNvPr id="4" name="Picture 6" descr="11_0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012" y="1688497"/>
            <a:ext cx="6511878" cy="475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12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Reflexes - Somatic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Knee-jerk reflex</a:t>
            </a:r>
          </a:p>
          <a:p>
            <a:pPr lvl="1"/>
            <a:r>
              <a:rPr lang="en-US" dirty="0" smtClean="0"/>
              <a:t>Simple reflex (no interneuron)</a:t>
            </a:r>
          </a:p>
          <a:p>
            <a:pPr lvl="1"/>
            <a:r>
              <a:rPr lang="en-US" dirty="0" smtClean="0"/>
              <a:t>Helps maintain an upright posture</a:t>
            </a:r>
            <a:endParaRPr lang="en-US" dirty="0"/>
          </a:p>
        </p:txBody>
      </p:sp>
      <p:pic>
        <p:nvPicPr>
          <p:cNvPr id="4" name="Picture 9" descr="11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770" y="3135187"/>
            <a:ext cx="5191229" cy="36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294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Reflexes - Somatic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93213" cy="4495800"/>
          </a:xfrm>
        </p:spPr>
        <p:txBody>
          <a:bodyPr/>
          <a:lstStyle/>
          <a:p>
            <a:r>
              <a:rPr lang="en-US" dirty="0" smtClean="0"/>
              <a:t>Withdrawal Reflex</a:t>
            </a:r>
          </a:p>
          <a:p>
            <a:pPr lvl="1"/>
            <a:r>
              <a:rPr lang="en-US" dirty="0" smtClean="0"/>
              <a:t>Involves sensory neurons, interneurons, and motor neurons</a:t>
            </a:r>
          </a:p>
          <a:p>
            <a:pPr lvl="1"/>
            <a:r>
              <a:rPr lang="en-US" dirty="0" smtClean="0"/>
              <a:t>Prevents or limits tissue damage</a:t>
            </a:r>
            <a:endParaRPr lang="en-US" dirty="0"/>
          </a:p>
        </p:txBody>
      </p:sp>
      <p:pic>
        <p:nvPicPr>
          <p:cNvPr id="5" name="Picture 9" descr="11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574" y="3156842"/>
            <a:ext cx="6878104" cy="33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88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Nervous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Sensory </a:t>
            </a:r>
          </a:p>
          <a:p>
            <a:pPr lvl="1"/>
            <a:r>
              <a:rPr lang="en-US" dirty="0"/>
              <a:t>Uses sense organs and nerve endings to detect changes inside and outside the </a:t>
            </a:r>
            <a:r>
              <a:rPr lang="en-US" dirty="0" smtClean="0"/>
              <a:t>body</a:t>
            </a:r>
          </a:p>
          <a:p>
            <a:r>
              <a:rPr lang="en-US" b="1" dirty="0" smtClean="0"/>
              <a:t>Integrative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Processes the sensory information received, relates it to past experiences, and determines what response is appropriate</a:t>
            </a:r>
          </a:p>
          <a:p>
            <a:r>
              <a:rPr lang="en-US" b="1" dirty="0" smtClean="0"/>
              <a:t>Motor</a:t>
            </a:r>
          </a:p>
          <a:p>
            <a:pPr lvl="1"/>
            <a:r>
              <a:rPr lang="en-US" dirty="0" smtClean="0"/>
              <a:t>Issues commands to the muscles and glands to act on the decisions that were made based on the information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1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Reflexes - Autonomic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415501"/>
              </p:ext>
            </p:extLst>
          </p:nvPr>
        </p:nvGraphicFramePr>
        <p:xfrm>
          <a:off x="245094" y="1897110"/>
          <a:ext cx="8610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Stimulus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Response</a:t>
                      </a:r>
                      <a:endParaRPr lang="en-US" sz="2800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The smell of your</a:t>
                      </a:r>
                      <a:r>
                        <a:rPr lang="en-US" baseline="0" dirty="0" smtClean="0"/>
                        <a:t> favorite food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Salivation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A </a:t>
                      </a:r>
                      <a:r>
                        <a:rPr lang="en-US" baseline="0" dirty="0" smtClean="0"/>
                        <a:t> nasty odor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Nausea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A bright light shining</a:t>
                      </a:r>
                      <a:r>
                        <a:rPr lang="en-US" baseline="0" dirty="0" smtClean="0"/>
                        <a:t> in your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Pupils get smaller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An insect flying towards</a:t>
                      </a:r>
                      <a:r>
                        <a:rPr lang="en-US" baseline="0" dirty="0" smtClean="0"/>
                        <a:t> your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Blinking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5094" y="3404844"/>
            <a:ext cx="4320003" cy="846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094" y="4251454"/>
            <a:ext cx="4320003" cy="846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094" y="5098064"/>
            <a:ext cx="4320003" cy="846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65097" y="2710634"/>
            <a:ext cx="4320003" cy="846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507" y="3404844"/>
            <a:ext cx="4320003" cy="846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65097" y="4251454"/>
            <a:ext cx="4320003" cy="846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4901" y="5098064"/>
            <a:ext cx="4320003" cy="846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82414" y="2942750"/>
            <a:ext cx="7156786" cy="18288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Central Nervous System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Covering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Outer coverings:</a:t>
            </a:r>
          </a:p>
          <a:p>
            <a:pPr lvl="1"/>
            <a:r>
              <a:rPr lang="en-US" dirty="0"/>
              <a:t>Brain – Skull</a:t>
            </a:r>
          </a:p>
          <a:p>
            <a:pPr lvl="1"/>
            <a:r>
              <a:rPr lang="en-US" dirty="0"/>
              <a:t>Spinal Cord – Vertebral column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Inner coverings:</a:t>
            </a:r>
          </a:p>
          <a:p>
            <a:pPr lvl="1"/>
            <a:r>
              <a:rPr lang="en-US" dirty="0" smtClean="0"/>
              <a:t>Brain and Spinal Cord – Meninges</a:t>
            </a:r>
          </a:p>
          <a:p>
            <a:pPr lvl="2"/>
            <a:r>
              <a:rPr lang="en-US" dirty="0" smtClean="0"/>
              <a:t>Dura mater</a:t>
            </a:r>
          </a:p>
          <a:p>
            <a:pPr lvl="2"/>
            <a:r>
              <a:rPr lang="en-US" dirty="0" smtClean="0"/>
              <a:t>Arachnoid mater</a:t>
            </a:r>
          </a:p>
          <a:p>
            <a:pPr lvl="2"/>
            <a:r>
              <a:rPr lang="en-US" dirty="0" err="1" smtClean="0"/>
              <a:t>Pia</a:t>
            </a:r>
            <a:r>
              <a:rPr lang="en-US" dirty="0" smtClean="0"/>
              <a:t> mater</a:t>
            </a:r>
          </a:p>
        </p:txBody>
      </p:sp>
    </p:spTree>
    <p:extLst>
      <p:ext uri="{BB962C8B-B14F-4D97-AF65-F5344CB8AC3E}">
        <p14:creationId xmlns:p14="http://schemas.microsoft.com/office/powerpoint/2010/main" val="104755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869990"/>
            <a:ext cx="3464481" cy="4563251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>
                <a:solidFill>
                  <a:schemeClr val="accent2"/>
                </a:solidFill>
              </a:rPr>
              <a:t>Meninges</a:t>
            </a:r>
            <a:r>
              <a:rPr lang="en-US" dirty="0" smtClean="0"/>
              <a:t> – layered membranes between the bones and soft tissue of the CNS that offer protection</a:t>
            </a:r>
          </a:p>
          <a:p>
            <a:pPr marL="0" indent="0">
              <a:buNone/>
            </a:pPr>
            <a:endParaRPr lang="en-US" u="sng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chemeClr val="accent2"/>
              </a:solidFill>
            </a:endParaRPr>
          </a:p>
          <a:p>
            <a:r>
              <a:rPr lang="en-US" u="sng" dirty="0" smtClean="0">
                <a:solidFill>
                  <a:schemeClr val="accent2"/>
                </a:solidFill>
              </a:rPr>
              <a:t>Dura mater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Outermost layer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White, fibrous tissue</a:t>
            </a:r>
          </a:p>
          <a:p>
            <a:r>
              <a:rPr lang="en-US" u="sng" dirty="0" smtClean="0">
                <a:solidFill>
                  <a:schemeClr val="accent2"/>
                </a:solidFill>
              </a:rPr>
              <a:t>Arachnoid mater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Middle layer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Delicate, thin tissue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“Cobwebby”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268433"/>
          </a:xfrm>
        </p:spPr>
        <p:txBody>
          <a:bodyPr>
            <a:normAutofit fontScale="77500" lnSpcReduction="20000"/>
          </a:bodyPr>
          <a:lstStyle/>
          <a:p>
            <a:endParaRPr lang="en-US" u="sng" dirty="0" smtClean="0">
              <a:solidFill>
                <a:schemeClr val="accent2"/>
              </a:solidFill>
            </a:endParaRPr>
          </a:p>
          <a:p>
            <a:endParaRPr lang="en-US" u="sng" dirty="0">
              <a:solidFill>
                <a:schemeClr val="accent2"/>
              </a:solidFill>
            </a:endParaRPr>
          </a:p>
          <a:p>
            <a:endParaRPr lang="en-US" u="sng" dirty="0" smtClean="0">
              <a:solidFill>
                <a:schemeClr val="accent2"/>
              </a:solidFill>
            </a:endParaRPr>
          </a:p>
          <a:p>
            <a:endParaRPr lang="en-US" u="sng" dirty="0" smtClean="0">
              <a:solidFill>
                <a:schemeClr val="accent2"/>
              </a:solidFill>
            </a:endParaRPr>
          </a:p>
          <a:p>
            <a:endParaRPr lang="en-US" u="sng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2"/>
                </a:solidFill>
              </a:rPr>
              <a:t/>
            </a:r>
            <a:br>
              <a:rPr lang="en-US" u="sng" dirty="0">
                <a:solidFill>
                  <a:schemeClr val="accent2"/>
                </a:solidFill>
              </a:rPr>
            </a:br>
            <a:endParaRPr lang="en-US" u="sng" dirty="0">
              <a:solidFill>
                <a:schemeClr val="accent2"/>
              </a:solidFill>
            </a:endParaRPr>
          </a:p>
          <a:p>
            <a:r>
              <a:rPr lang="en-US" u="sng" dirty="0" err="1" smtClean="0">
                <a:solidFill>
                  <a:schemeClr val="accent2"/>
                </a:solidFill>
              </a:rPr>
              <a:t>Pia</a:t>
            </a:r>
            <a:r>
              <a:rPr lang="en-US" u="sng" dirty="0" smtClean="0">
                <a:solidFill>
                  <a:schemeClr val="accent2"/>
                </a:solidFill>
              </a:rPr>
              <a:t> </a:t>
            </a:r>
            <a:r>
              <a:rPr lang="en-US" u="sng" dirty="0">
                <a:solidFill>
                  <a:schemeClr val="accent2"/>
                </a:solidFill>
              </a:rPr>
              <a:t>mater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Innermost layer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Very thin, transparent tissue</a:t>
            </a:r>
          </a:p>
          <a:p>
            <a:r>
              <a:rPr lang="en-US" u="sng" dirty="0">
                <a:solidFill>
                  <a:schemeClr val="accent2"/>
                </a:solidFill>
              </a:rPr>
              <a:t>Subarachnoid space</a:t>
            </a:r>
          </a:p>
          <a:p>
            <a:pPr lvl="1"/>
            <a:r>
              <a:rPr lang="en-US" dirty="0"/>
              <a:t>Between arachnoid mater and </a:t>
            </a:r>
            <a:r>
              <a:rPr lang="en-US" dirty="0" err="1"/>
              <a:t>pia</a:t>
            </a:r>
            <a:r>
              <a:rPr lang="en-US" dirty="0"/>
              <a:t> mater</a:t>
            </a:r>
          </a:p>
          <a:p>
            <a:pPr lvl="1"/>
            <a:r>
              <a:rPr lang="en-US" dirty="0"/>
              <a:t>Contains cerebrospinal fluid (CSF)</a:t>
            </a:r>
          </a:p>
          <a:p>
            <a:endParaRPr lang="en-US" dirty="0"/>
          </a:p>
        </p:txBody>
      </p:sp>
      <p:pic>
        <p:nvPicPr>
          <p:cNvPr id="5" name="Picture 9" descr="11_01"/>
          <p:cNvPicPr>
            <a:picLocks noChangeAspect="1" noChangeArrowheads="1"/>
          </p:cNvPicPr>
          <p:nvPr/>
        </p:nvPicPr>
        <p:blipFill rotWithShape="1">
          <a:blip r:embed="rId2" cstate="print"/>
          <a:srcRect t="15798" b="20833"/>
          <a:stretch/>
        </p:blipFill>
        <p:spPr bwMode="auto">
          <a:xfrm>
            <a:off x="4057586" y="1127859"/>
            <a:ext cx="5069920" cy="265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62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1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793875"/>
            <a:ext cx="85344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66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02484-13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1" y="0"/>
            <a:ext cx="5599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3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Infection</a:t>
            </a:r>
            <a:r>
              <a:rPr lang="en-US" sz="2000" dirty="0">
                <a:latin typeface="Arial" charset="0"/>
              </a:rPr>
              <a:t>/swelling of meninges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Caused </a:t>
            </a:r>
            <a:r>
              <a:rPr lang="en-US" sz="2000" dirty="0">
                <a:latin typeface="Arial" charset="0"/>
              </a:rPr>
              <a:t>by infection with viruses, bacteria, or other microorganisms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P</a:t>
            </a:r>
            <a:r>
              <a:rPr lang="en-US" sz="2000" dirty="0" smtClean="0">
                <a:latin typeface="Arial" charset="0"/>
              </a:rPr>
              <a:t>otentially </a:t>
            </a:r>
            <a:r>
              <a:rPr lang="en-US" sz="2000" dirty="0">
                <a:latin typeface="Arial" charset="0"/>
              </a:rPr>
              <a:t>life threatening due to the inflammation's proximity to the brain and spinal cord; it is therefore a medical emergency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Symptoms 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headache and neck stiffness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Fever, confusion or altered consciousness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Arial" charset="0"/>
              </a:rPr>
              <a:t>inability to tolerate light (photophobia) or loud noises (</a:t>
            </a:r>
            <a:r>
              <a:rPr lang="en-US" sz="1800" dirty="0" err="1">
                <a:latin typeface="Arial" charset="0"/>
              </a:rPr>
              <a:t>phonophobia</a:t>
            </a:r>
            <a:r>
              <a:rPr lang="en-US" sz="1800" dirty="0">
                <a:latin typeface="Arial" charset="0"/>
              </a:rPr>
              <a:t>).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D</a:t>
            </a:r>
            <a:r>
              <a:rPr lang="en-US" sz="2000" dirty="0" smtClean="0">
                <a:latin typeface="Arial" charset="0"/>
              </a:rPr>
              <a:t>iagnosed by </a:t>
            </a:r>
            <a:r>
              <a:rPr lang="en-US" sz="2000" dirty="0">
                <a:latin typeface="Arial" charset="0"/>
              </a:rPr>
              <a:t>spinal tap </a:t>
            </a:r>
            <a:r>
              <a:rPr lang="en-US" sz="2000" dirty="0" smtClean="0">
                <a:latin typeface="Arial" charset="0"/>
              </a:rPr>
              <a:t>(not the band)</a:t>
            </a:r>
            <a:endParaRPr lang="en-US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Must </a:t>
            </a:r>
            <a:r>
              <a:rPr lang="en-US" sz="2000" dirty="0">
                <a:latin typeface="Arial" charset="0"/>
              </a:rPr>
              <a:t>be treated promptly with antibiotics and sometimes antiviral drugs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charset="0"/>
              </a:rPr>
              <a:t>C</a:t>
            </a:r>
            <a:r>
              <a:rPr lang="en-US" sz="2000" dirty="0" smtClean="0">
                <a:latin typeface="Arial" charset="0"/>
              </a:rPr>
              <a:t>an </a:t>
            </a:r>
            <a:r>
              <a:rPr lang="en-US" sz="2000" dirty="0">
                <a:latin typeface="Arial" charset="0"/>
              </a:rPr>
              <a:t>lead to serious long-term consequences such as deafness, epilepsy, hydrocephalus and cognitive deficit, especially if not treated quickly.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charset="0"/>
              </a:rPr>
              <a:t>Some forms of meningitis may be prevented by immunization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42875" y="3476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9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61" y="1198980"/>
            <a:ext cx="3881439" cy="38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Located in the spinal cavity of the vertebral column (duh…)</a:t>
            </a:r>
          </a:p>
          <a:p>
            <a:r>
              <a:rPr lang="en-US" dirty="0" smtClean="0"/>
              <a:t>Extends from foramen magnum (where’s that?) to beginning of lumbar vertebrae</a:t>
            </a:r>
          </a:p>
          <a:p>
            <a:r>
              <a:rPr lang="en-US" dirty="0" smtClean="0"/>
              <a:t>As wide as your finger and extends for about 17”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7" descr="11_05"/>
          <p:cNvPicPr>
            <a:picLocks noChangeAspect="1" noChangeArrowheads="1"/>
          </p:cNvPicPr>
          <p:nvPr/>
        </p:nvPicPr>
        <p:blipFill>
          <a:blip r:embed="rId2" cstate="print"/>
          <a:srcRect l="19598" r="18593"/>
          <a:stretch>
            <a:fillRect/>
          </a:stretch>
        </p:blipFill>
        <p:spPr bwMode="auto">
          <a:xfrm>
            <a:off x="4971125" y="1589567"/>
            <a:ext cx="3572897" cy="49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321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DD8047"/>
                </a:solidFill>
              </a:rPr>
              <a:t>31 Segments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dirty="0"/>
              <a:t>Each segment has a pair of spinal nerves that connect the CNS to the rest of the </a:t>
            </a:r>
            <a:r>
              <a:rPr lang="en-US" dirty="0" smtClean="0"/>
              <a:t>body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DD8047"/>
                </a:solidFill>
              </a:rPr>
              <a:t>Cervical enlargement</a:t>
            </a:r>
          </a:p>
          <a:p>
            <a:pPr lvl="1"/>
            <a:r>
              <a:rPr lang="en-US" dirty="0" smtClean="0"/>
              <a:t>Nerves to upper limbs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DD8047"/>
                </a:solidFill>
              </a:rPr>
              <a:t>Lumbar enlargement</a:t>
            </a:r>
          </a:p>
          <a:p>
            <a:pPr lvl="1"/>
            <a:r>
              <a:rPr lang="en-US" dirty="0" smtClean="0"/>
              <a:t>Nerves to lower limbs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7" descr="11_05"/>
          <p:cNvPicPr>
            <a:picLocks noChangeAspect="1" noChangeArrowheads="1"/>
          </p:cNvPicPr>
          <p:nvPr/>
        </p:nvPicPr>
        <p:blipFill>
          <a:blip r:embed="rId2" cstate="print"/>
          <a:srcRect l="19598" r="18593"/>
          <a:stretch>
            <a:fillRect/>
          </a:stretch>
        </p:blipFill>
        <p:spPr bwMode="auto">
          <a:xfrm>
            <a:off x="5037102" y="1523999"/>
            <a:ext cx="3514577" cy="484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536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Divisions of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4719" y="1589567"/>
            <a:ext cx="5605095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Central Nervous System (CNS)</a:t>
            </a:r>
          </a:p>
          <a:p>
            <a:pPr lvl="1"/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Spinal cord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Peripheral Nervous System (PNS)</a:t>
            </a:r>
          </a:p>
          <a:p>
            <a:pPr lvl="1"/>
            <a:r>
              <a:rPr lang="en-US" dirty="0" smtClean="0"/>
              <a:t>All the nerves that connect the CNS to the rest of the body</a:t>
            </a:r>
          </a:p>
          <a:p>
            <a:pPr lvl="2"/>
            <a:r>
              <a:rPr lang="en-US" dirty="0" smtClean="0"/>
              <a:t>Cranial nerves</a:t>
            </a:r>
          </a:p>
          <a:p>
            <a:pPr lvl="2"/>
            <a:r>
              <a:rPr lang="en-US" dirty="0" smtClean="0"/>
              <a:t>Spinal nerves</a:t>
            </a:r>
          </a:p>
        </p:txBody>
      </p:sp>
      <p:pic>
        <p:nvPicPr>
          <p:cNvPr id="5" name="Content Placeholder 8" descr="10_02"/>
          <p:cNvPicPr>
            <a:picLocks noChangeAspect="1" noChangeArrowheads="1"/>
          </p:cNvPicPr>
          <p:nvPr/>
        </p:nvPicPr>
        <p:blipFill>
          <a:blip r:embed="rId2" cstate="print"/>
          <a:srcRect t="12000" r="61874" b="9328"/>
          <a:stretch>
            <a:fillRect/>
          </a:stretch>
        </p:blipFill>
        <p:spPr>
          <a:xfrm>
            <a:off x="6059814" y="1589567"/>
            <a:ext cx="320040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130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ci-recovery.org/images/dermat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2931" y="622156"/>
            <a:ext cx="4368848" cy="536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1_05"/>
          <p:cNvPicPr>
            <a:picLocks noChangeAspect="1" noChangeArrowheads="1"/>
          </p:cNvPicPr>
          <p:nvPr/>
        </p:nvPicPr>
        <p:blipFill>
          <a:blip r:embed="rId3" cstate="print"/>
          <a:srcRect l="19598" r="18593"/>
          <a:stretch>
            <a:fillRect/>
          </a:stretch>
        </p:blipFill>
        <p:spPr bwMode="auto">
          <a:xfrm>
            <a:off x="476602" y="622155"/>
            <a:ext cx="3893700" cy="536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392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24194" cy="47505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Gray Matter</a:t>
            </a:r>
          </a:p>
          <a:p>
            <a:pPr lvl="1"/>
            <a:r>
              <a:rPr lang="en-US" dirty="0" smtClean="0"/>
              <a:t>Mostly interneurons</a:t>
            </a:r>
          </a:p>
          <a:p>
            <a:pPr lvl="1"/>
            <a:r>
              <a:rPr lang="en-US" dirty="0" smtClean="0"/>
              <a:t>Extends length of spinal cord</a:t>
            </a:r>
          </a:p>
          <a:p>
            <a:pPr lvl="1"/>
            <a:r>
              <a:rPr lang="en-US" dirty="0" smtClean="0"/>
              <a:t>Spinal reflex centers</a:t>
            </a:r>
          </a:p>
          <a:p>
            <a:r>
              <a:rPr lang="en-US" dirty="0" smtClean="0"/>
              <a:t>White Matter</a:t>
            </a:r>
          </a:p>
          <a:p>
            <a:pPr lvl="1"/>
            <a:r>
              <a:rPr lang="en-US" dirty="0"/>
              <a:t>Surrounds gray matter</a:t>
            </a:r>
          </a:p>
          <a:p>
            <a:pPr lvl="1"/>
            <a:r>
              <a:rPr lang="en-US" dirty="0"/>
              <a:t>Composed of major nerve pathways called </a:t>
            </a:r>
            <a:r>
              <a:rPr lang="en-US" u="sng" dirty="0">
                <a:solidFill>
                  <a:srgbClr val="DD8047"/>
                </a:solidFill>
              </a:rPr>
              <a:t>nerve </a:t>
            </a:r>
            <a:r>
              <a:rPr lang="en-US" u="sng" dirty="0" smtClean="0">
                <a:solidFill>
                  <a:srgbClr val="DD8047"/>
                </a:solidFill>
              </a:rPr>
              <a:t>tracts </a:t>
            </a:r>
            <a:r>
              <a:rPr lang="en-US" dirty="0" smtClean="0"/>
              <a:t>that carry nerve impulses through the nervous system</a:t>
            </a:r>
          </a:p>
          <a:p>
            <a:r>
              <a:rPr lang="en-US" dirty="0" smtClean="0"/>
              <a:t>Central Canal</a:t>
            </a:r>
          </a:p>
          <a:p>
            <a:pPr lvl="1"/>
            <a:r>
              <a:rPr lang="en-US" dirty="0" smtClean="0"/>
              <a:t>Carries cerebrospinal fluid (CSF) through the spinal cord</a:t>
            </a:r>
          </a:p>
        </p:txBody>
      </p:sp>
      <p:pic>
        <p:nvPicPr>
          <p:cNvPr id="6" name="Picture 2" descr="http://education.vetmed.vt.edu/Curriculum/VM8054/Labs/Lab9/IMAGES/CORD%20CROSS%20S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658" y="1401234"/>
            <a:ext cx="3297390" cy="277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91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Spinal Nerves</a:t>
            </a:r>
          </a:p>
          <a:p>
            <a:pPr lvl="1"/>
            <a:r>
              <a:rPr lang="en-US" dirty="0" smtClean="0"/>
              <a:t>Dorsal root – Sensory impulses</a:t>
            </a:r>
          </a:p>
          <a:p>
            <a:pPr lvl="1"/>
            <a:r>
              <a:rPr lang="en-US" dirty="0" smtClean="0"/>
              <a:t>Ventral root – Motor impulses </a:t>
            </a:r>
            <a:endParaRPr lang="en-US" dirty="0"/>
          </a:p>
        </p:txBody>
      </p:sp>
      <p:pic>
        <p:nvPicPr>
          <p:cNvPr id="4" name="Picture 4" descr="http://apbrwww5.apsu.edu/thompsonj/Anatomy%20&amp;%20Physiology/2010/2010%20Exam%20Reviews/Exam%204%20Review/spinal_cord_cs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6" y="3381574"/>
            <a:ext cx="4358414" cy="32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58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Spinal Cord</a:t>
            </a:r>
            <a:endParaRPr lang="en-US" dirty="0"/>
          </a:p>
        </p:txBody>
      </p:sp>
      <p:pic>
        <p:nvPicPr>
          <p:cNvPr id="5" name="Picture 2" descr="http://faculty.irsc.edu/FACULTY/TFischer/AP1/spinal%20cord%20reg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3970"/>
            <a:ext cx="91360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79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309" y="973233"/>
            <a:ext cx="4151291" cy="53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8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57545"/>
          </a:xfrm>
        </p:spPr>
        <p:txBody>
          <a:bodyPr>
            <a:normAutofit/>
          </a:bodyPr>
          <a:lstStyle/>
          <a:p>
            <a:r>
              <a:rPr lang="en-US" dirty="0" smtClean="0"/>
              <a:t>Major parts:</a:t>
            </a:r>
            <a:endParaRPr lang="en-US" sz="1800" dirty="0" smtClean="0"/>
          </a:p>
          <a:p>
            <a:pPr lvl="1"/>
            <a:r>
              <a:rPr lang="en-US" dirty="0" smtClean="0"/>
              <a:t>Brainstem</a:t>
            </a:r>
          </a:p>
          <a:p>
            <a:pPr lvl="2"/>
            <a:r>
              <a:rPr lang="en-US" dirty="0"/>
              <a:t>Medulla oblongata</a:t>
            </a:r>
          </a:p>
          <a:p>
            <a:pPr lvl="2"/>
            <a:r>
              <a:rPr lang="en-US" dirty="0" smtClean="0"/>
              <a:t>Pons</a:t>
            </a:r>
          </a:p>
          <a:p>
            <a:pPr lvl="2"/>
            <a:r>
              <a:rPr lang="en-US" dirty="0" smtClean="0"/>
              <a:t>Midbrain</a:t>
            </a:r>
            <a:endParaRPr lang="en-US" dirty="0"/>
          </a:p>
          <a:p>
            <a:pPr lvl="1"/>
            <a:r>
              <a:rPr lang="en-US" dirty="0" smtClean="0"/>
              <a:t>Cerebellum</a:t>
            </a:r>
          </a:p>
          <a:p>
            <a:pPr lvl="1"/>
            <a:r>
              <a:rPr lang="en-US" dirty="0" err="1" smtClean="0"/>
              <a:t>Diancephalon</a:t>
            </a:r>
            <a:endParaRPr lang="en-US" dirty="0" smtClean="0"/>
          </a:p>
          <a:p>
            <a:pPr lvl="1"/>
            <a:r>
              <a:rPr lang="en-US" dirty="0" smtClean="0"/>
              <a:t>Cerebrum</a:t>
            </a:r>
          </a:p>
          <a:p>
            <a:pPr lvl="2"/>
            <a:r>
              <a:rPr lang="en-US" dirty="0" smtClean="0"/>
              <a:t>Right hemisphere</a:t>
            </a:r>
          </a:p>
          <a:p>
            <a:pPr lvl="2"/>
            <a:r>
              <a:rPr lang="en-US" dirty="0" smtClean="0"/>
              <a:t>Left hemisphere</a:t>
            </a:r>
          </a:p>
        </p:txBody>
      </p:sp>
      <p:pic>
        <p:nvPicPr>
          <p:cNvPr id="7" name="Picture 2" descr="A02484-13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99" y="2110842"/>
            <a:ext cx="4992201" cy="359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0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Interprets sensations</a:t>
            </a:r>
          </a:p>
          <a:p>
            <a:r>
              <a:rPr lang="en-US" dirty="0"/>
              <a:t>Coordinates muscular movements</a:t>
            </a:r>
          </a:p>
          <a:p>
            <a:r>
              <a:rPr lang="en-US" dirty="0"/>
              <a:t>Regulates visceral activities</a:t>
            </a:r>
          </a:p>
          <a:p>
            <a:r>
              <a:rPr lang="en-US" dirty="0"/>
              <a:t>Determines </a:t>
            </a:r>
            <a:r>
              <a:rPr lang="en-US" dirty="0" smtClean="0"/>
              <a:t>personality</a:t>
            </a:r>
          </a:p>
          <a:p>
            <a:r>
              <a:rPr lang="en-US" dirty="0" smtClean="0"/>
              <a:t>Determines perception</a:t>
            </a:r>
          </a:p>
          <a:p>
            <a:r>
              <a:rPr lang="en-US" dirty="0" smtClean="0"/>
              <a:t>Stores memory</a:t>
            </a:r>
          </a:p>
          <a:p>
            <a:r>
              <a:rPr lang="en-US" dirty="0" smtClean="0"/>
              <a:t>Reasoning</a:t>
            </a:r>
          </a:p>
          <a:p>
            <a:r>
              <a:rPr lang="en-US" dirty="0" smtClean="0"/>
              <a:t>Makes decisions</a:t>
            </a:r>
          </a:p>
        </p:txBody>
      </p:sp>
    </p:spTree>
    <p:extLst>
      <p:ext uri="{BB962C8B-B14F-4D97-AF65-F5344CB8AC3E}">
        <p14:creationId xmlns:p14="http://schemas.microsoft.com/office/powerpoint/2010/main" val="32676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en-US" dirty="0" smtClean="0"/>
              <a:t>Connects cerebrum to spinal cord</a:t>
            </a:r>
          </a:p>
          <a:p>
            <a:endParaRPr lang="en-US" dirty="0"/>
          </a:p>
          <a:p>
            <a:r>
              <a:rPr lang="en-US" dirty="0" smtClean="0"/>
              <a:t>Consists of 3 parts</a:t>
            </a:r>
          </a:p>
          <a:p>
            <a:pPr lvl="1"/>
            <a:r>
              <a:rPr lang="en-US" dirty="0"/>
              <a:t>Medulla oblongata</a:t>
            </a:r>
          </a:p>
          <a:p>
            <a:pPr lvl="1"/>
            <a:r>
              <a:rPr lang="en-US" dirty="0" smtClean="0"/>
              <a:t>Pons</a:t>
            </a:r>
          </a:p>
          <a:p>
            <a:pPr lvl="1"/>
            <a:r>
              <a:rPr lang="en-US" dirty="0" smtClean="0"/>
              <a:t>Midbrain</a:t>
            </a:r>
          </a:p>
        </p:txBody>
      </p:sp>
    </p:spTree>
    <p:extLst>
      <p:ext uri="{BB962C8B-B14F-4D97-AF65-F5344CB8AC3E}">
        <p14:creationId xmlns:p14="http://schemas.microsoft.com/office/powerpoint/2010/main" val="350447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200"/>
            <a:ext cx="5486400" cy="4495800"/>
          </a:xfrm>
        </p:spPr>
        <p:txBody>
          <a:bodyPr/>
          <a:lstStyle/>
          <a:p>
            <a:r>
              <a:rPr lang="en-US" dirty="0" smtClean="0"/>
              <a:t>Medulla oblongata</a:t>
            </a:r>
          </a:p>
          <a:p>
            <a:pPr lvl="1"/>
            <a:r>
              <a:rPr lang="en-US" dirty="0" smtClean="0"/>
              <a:t>Lowest part of the brainstem</a:t>
            </a:r>
          </a:p>
          <a:p>
            <a:pPr lvl="2"/>
            <a:r>
              <a:rPr lang="en-US" dirty="0"/>
              <a:t>Attaches brain to spinal cord just above foramen </a:t>
            </a:r>
            <a:r>
              <a:rPr lang="en-US" dirty="0" smtClean="0"/>
              <a:t>magnum</a:t>
            </a:r>
          </a:p>
          <a:p>
            <a:pPr lvl="1"/>
            <a:r>
              <a:rPr lang="en-US" dirty="0" smtClean="0"/>
              <a:t>Contains:</a:t>
            </a:r>
          </a:p>
          <a:p>
            <a:pPr lvl="2"/>
            <a:r>
              <a:rPr lang="en-US" dirty="0" smtClean="0"/>
              <a:t>Cardiac center – controls heart rate</a:t>
            </a:r>
          </a:p>
          <a:p>
            <a:pPr lvl="2"/>
            <a:r>
              <a:rPr lang="en-US" dirty="0" smtClean="0"/>
              <a:t>Respiratory center – regulates the rate, rhythm, and depth of breathing</a:t>
            </a:r>
          </a:p>
          <a:p>
            <a:pPr lvl="2"/>
            <a:r>
              <a:rPr lang="en-US" dirty="0" smtClean="0"/>
              <a:t>Vasomotor center – controls blood pressure</a:t>
            </a:r>
          </a:p>
        </p:txBody>
      </p:sp>
      <p:pic>
        <p:nvPicPr>
          <p:cNvPr id="4" name="Picture 9" descr="11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048" y="2288782"/>
            <a:ext cx="26670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62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67651" cy="4495800"/>
          </a:xfrm>
        </p:spPr>
        <p:txBody>
          <a:bodyPr/>
          <a:lstStyle/>
          <a:p>
            <a:r>
              <a:rPr lang="en-US" dirty="0" smtClean="0"/>
              <a:t>Pons</a:t>
            </a:r>
          </a:p>
          <a:p>
            <a:pPr lvl="1"/>
            <a:r>
              <a:rPr lang="en-US" dirty="0" smtClean="0"/>
              <a:t>Located between medulla oblongata and midbrain</a:t>
            </a:r>
          </a:p>
          <a:p>
            <a:pPr lvl="1"/>
            <a:r>
              <a:rPr lang="en-US" dirty="0" smtClean="0"/>
              <a:t>Helps regulate rate and depth of breathing</a:t>
            </a:r>
            <a:endParaRPr lang="en-US" dirty="0"/>
          </a:p>
        </p:txBody>
      </p:sp>
      <p:pic>
        <p:nvPicPr>
          <p:cNvPr id="4" name="Picture 9" descr="11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87905"/>
            <a:ext cx="26670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waiting.com/waiting.gifs/brainstem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99" y="4691443"/>
            <a:ext cx="3124200" cy="188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04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Divisions of the PNS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parts…</a:t>
            </a:r>
          </a:p>
          <a:p>
            <a:pPr lvl="1"/>
            <a:r>
              <a:rPr lang="en-US" b="1" dirty="0" smtClean="0"/>
              <a:t>Afferent</a:t>
            </a:r>
            <a:r>
              <a:rPr lang="en-US" dirty="0" smtClean="0"/>
              <a:t> – brings sensory info to CNS</a:t>
            </a:r>
          </a:p>
          <a:p>
            <a:pPr lvl="1"/>
            <a:r>
              <a:rPr lang="en-US" b="1" dirty="0" smtClean="0"/>
              <a:t>Efferent</a:t>
            </a:r>
            <a:r>
              <a:rPr lang="en-US" dirty="0" smtClean="0"/>
              <a:t> – takes motor commands from CNS</a:t>
            </a:r>
          </a:p>
          <a:p>
            <a:pPr lvl="1"/>
            <a:r>
              <a:rPr lang="en-US" dirty="0" smtClean="0"/>
              <a:t>Think SAME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Efferent is split as well</a:t>
            </a:r>
          </a:p>
          <a:p>
            <a:pPr lvl="1"/>
            <a:r>
              <a:rPr lang="en-US" b="1" dirty="0" smtClean="0"/>
              <a:t>Somatic</a:t>
            </a:r>
            <a:r>
              <a:rPr lang="en-US" dirty="0" smtClean="0"/>
              <a:t> – carries information to skeletal muscle</a:t>
            </a:r>
          </a:p>
          <a:p>
            <a:pPr lvl="1"/>
            <a:r>
              <a:rPr lang="en-US" b="1" dirty="0" smtClean="0"/>
              <a:t>Autonomic</a:t>
            </a:r>
            <a:r>
              <a:rPr lang="en-US" dirty="0" smtClean="0"/>
              <a:t> – carries information to smooth muscle, cardiac muscle, and glands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9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68447" cy="4495800"/>
          </a:xfrm>
        </p:spPr>
        <p:txBody>
          <a:bodyPr/>
          <a:lstStyle/>
          <a:p>
            <a:r>
              <a:rPr lang="en-US" dirty="0" smtClean="0"/>
              <a:t>Midbrain</a:t>
            </a:r>
          </a:p>
          <a:p>
            <a:pPr lvl="1"/>
            <a:r>
              <a:rPr lang="en-US" dirty="0" smtClean="0"/>
              <a:t>Located superior to pons, inferior to the cerebrum/diencephalon</a:t>
            </a:r>
          </a:p>
          <a:p>
            <a:pPr lvl="1"/>
            <a:r>
              <a:rPr lang="en-US" dirty="0" smtClean="0"/>
              <a:t>Contains centers for visual and auditory reflexes</a:t>
            </a:r>
            <a:endParaRPr lang="en-US" dirty="0"/>
          </a:p>
        </p:txBody>
      </p:sp>
      <p:pic>
        <p:nvPicPr>
          <p:cNvPr id="4" name="Picture 9" descr="11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64701" y="1754953"/>
            <a:ext cx="2544858" cy="2770835"/>
          </a:xfrm>
          <a:prstGeom prst="rect">
            <a:avLst/>
          </a:prstGeom>
          <a:noFill/>
        </p:spPr>
      </p:pic>
      <p:pic>
        <p:nvPicPr>
          <p:cNvPr id="5" name="Picture 4" descr="http://www.waiting.com/waiting.gifs/brainstem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54" y="4525787"/>
            <a:ext cx="3383047" cy="204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481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10712"/>
            <a:ext cx="8153400" cy="990600"/>
          </a:xfrm>
        </p:spPr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8188" y="1600199"/>
            <a:ext cx="5126340" cy="48899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Located inferior to occipital lobe</a:t>
            </a:r>
          </a:p>
          <a:p>
            <a:endParaRPr lang="en-US" dirty="0"/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Integrates sensory information concerning position of body parts, coordination, and posture</a:t>
            </a:r>
          </a:p>
          <a:p>
            <a:pPr lvl="1"/>
            <a:r>
              <a:rPr lang="en-US" dirty="0" smtClean="0"/>
              <a:t>Stores the information necessary for muscle groups to work together and perform smooth movements</a:t>
            </a:r>
            <a:endParaRPr lang="en-US" dirty="0"/>
          </a:p>
        </p:txBody>
      </p:sp>
      <p:pic>
        <p:nvPicPr>
          <p:cNvPr id="4" name="Picture 6" descr="11_15"/>
          <p:cNvPicPr>
            <a:picLocks noChangeAspect="1" noChangeArrowheads="1"/>
          </p:cNvPicPr>
          <p:nvPr/>
        </p:nvPicPr>
        <p:blipFill>
          <a:blip r:embed="rId3" cstate="print"/>
          <a:srcRect t="2792"/>
          <a:stretch>
            <a:fillRect/>
          </a:stretch>
        </p:blipFill>
        <p:spPr bwMode="auto">
          <a:xfrm>
            <a:off x="5544528" y="1694065"/>
            <a:ext cx="3460227" cy="440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789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Diencephalon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200"/>
            <a:ext cx="4931880" cy="4495800"/>
          </a:xfrm>
        </p:spPr>
        <p:txBody>
          <a:bodyPr/>
          <a:lstStyle/>
          <a:p>
            <a:r>
              <a:rPr lang="en-US" dirty="0" smtClean="0"/>
              <a:t>Located between cerebrum and midbrain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 major parts:</a:t>
            </a:r>
          </a:p>
          <a:p>
            <a:pPr lvl="1"/>
            <a:r>
              <a:rPr lang="en-US" dirty="0" smtClean="0"/>
              <a:t>Thalamus</a:t>
            </a:r>
          </a:p>
          <a:p>
            <a:pPr lvl="1"/>
            <a:r>
              <a:rPr lang="en-US" dirty="0" smtClean="0"/>
              <a:t>Hypothalamus</a:t>
            </a:r>
            <a:endParaRPr lang="en-US" dirty="0"/>
          </a:p>
        </p:txBody>
      </p:sp>
      <p:pic>
        <p:nvPicPr>
          <p:cNvPr id="4" name="Picture 6" descr="11_15"/>
          <p:cNvPicPr>
            <a:picLocks noChangeAspect="1" noChangeArrowheads="1"/>
          </p:cNvPicPr>
          <p:nvPr/>
        </p:nvPicPr>
        <p:blipFill>
          <a:blip r:embed="rId2" cstate="print"/>
          <a:srcRect t="2792"/>
          <a:stretch>
            <a:fillRect/>
          </a:stretch>
        </p:blipFill>
        <p:spPr bwMode="auto">
          <a:xfrm>
            <a:off x="5305821" y="1600200"/>
            <a:ext cx="3460227" cy="440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64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Diencephalon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8681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D8047"/>
                </a:solidFill>
              </a:rPr>
              <a:t>Thalamus</a:t>
            </a:r>
          </a:p>
          <a:p>
            <a:pPr lvl="1"/>
            <a:r>
              <a:rPr lang="en-US" dirty="0" smtClean="0"/>
              <a:t>Gateway for sensory impulses heading to cerebral cortex</a:t>
            </a:r>
          </a:p>
          <a:p>
            <a:pPr lvl="1"/>
            <a:r>
              <a:rPr lang="en-US" dirty="0" smtClean="0"/>
              <a:t>Receives all sensory impulses (except smell)</a:t>
            </a:r>
          </a:p>
          <a:p>
            <a:pPr lvl="1"/>
            <a:r>
              <a:rPr lang="en-US" dirty="0" smtClean="0"/>
              <a:t>Conscious recognition of pain, temperature, touch</a:t>
            </a:r>
          </a:p>
          <a:p>
            <a:pPr lvl="1"/>
            <a:r>
              <a:rPr lang="en-US" dirty="0" smtClean="0"/>
              <a:t>Emotions of pleasant and unpleasant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86817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DD8047"/>
                </a:solidFill>
              </a:rPr>
              <a:t>Hypothalamus</a:t>
            </a:r>
          </a:p>
          <a:p>
            <a:pPr lvl="1"/>
            <a:r>
              <a:rPr lang="en-US" dirty="0" smtClean="0"/>
              <a:t>Maintains homeostasis by regulating visceral activities</a:t>
            </a:r>
          </a:p>
          <a:p>
            <a:pPr lvl="2"/>
            <a:r>
              <a:rPr lang="en-US" dirty="0" smtClean="0"/>
              <a:t>Heart rate</a:t>
            </a:r>
          </a:p>
          <a:p>
            <a:pPr lvl="2"/>
            <a:r>
              <a:rPr lang="en-US" dirty="0" smtClean="0"/>
              <a:t>Blood pressure</a:t>
            </a:r>
          </a:p>
          <a:p>
            <a:pPr lvl="2"/>
            <a:r>
              <a:rPr lang="en-US" dirty="0" smtClean="0"/>
              <a:t>Body temperature</a:t>
            </a:r>
          </a:p>
          <a:p>
            <a:pPr lvl="2"/>
            <a:r>
              <a:rPr lang="en-US" dirty="0" smtClean="0"/>
              <a:t>Water and electrolyte balance</a:t>
            </a:r>
          </a:p>
          <a:p>
            <a:pPr lvl="2"/>
            <a:r>
              <a:rPr lang="en-US" dirty="0" smtClean="0"/>
              <a:t>Regulates appetite</a:t>
            </a:r>
          </a:p>
          <a:p>
            <a:pPr lvl="2"/>
            <a:r>
              <a:rPr lang="en-US" dirty="0" smtClean="0"/>
              <a:t>Sleep and wakefulness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9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Label the following parts of the brain</a:t>
            </a:r>
            <a:endParaRPr lang="en-US" dirty="0"/>
          </a:p>
        </p:txBody>
      </p:sp>
      <p:pic>
        <p:nvPicPr>
          <p:cNvPr id="6" name="Picture 2" descr="A02484-13-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21659" r="11185" b="7763"/>
          <a:stretch/>
        </p:blipFill>
        <p:spPr bwMode="auto">
          <a:xfrm>
            <a:off x="1746439" y="1785809"/>
            <a:ext cx="5614974" cy="404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40796" y="4859736"/>
            <a:ext cx="57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2816" y="5633585"/>
            <a:ext cx="57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02816" y="5059791"/>
            <a:ext cx="57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42508" y="4459626"/>
            <a:ext cx="57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48874" y="3600069"/>
            <a:ext cx="576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537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5288" y="1744328"/>
            <a:ext cx="3886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Consciousness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Emotions</a:t>
            </a:r>
          </a:p>
          <a:p>
            <a:pPr lvl="1"/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714786"/>
            <a:ext cx="38862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Corpus callosum</a:t>
            </a:r>
          </a:p>
          <a:p>
            <a:pPr lvl="2"/>
            <a:r>
              <a:rPr lang="en-US" dirty="0"/>
              <a:t>Connects right and left cerebral hemispheres</a:t>
            </a:r>
          </a:p>
          <a:p>
            <a:pPr lvl="1"/>
            <a:r>
              <a:rPr lang="en-US" dirty="0" err="1"/>
              <a:t>Gyri</a:t>
            </a:r>
            <a:r>
              <a:rPr lang="en-US" dirty="0"/>
              <a:t> (convolutions)</a:t>
            </a:r>
          </a:p>
          <a:p>
            <a:pPr lvl="2"/>
            <a:r>
              <a:rPr lang="en-US" dirty="0"/>
              <a:t>Bumps</a:t>
            </a:r>
          </a:p>
          <a:p>
            <a:pPr lvl="1"/>
            <a:r>
              <a:rPr lang="en-US" dirty="0"/>
              <a:t>Sulci</a:t>
            </a:r>
          </a:p>
          <a:p>
            <a:pPr lvl="2"/>
            <a:r>
              <a:rPr lang="en-US" dirty="0"/>
              <a:t>Grooves</a:t>
            </a:r>
          </a:p>
          <a:p>
            <a:pPr lvl="1"/>
            <a:r>
              <a:rPr lang="en-US" dirty="0"/>
              <a:t>Longitudinal fissure</a:t>
            </a:r>
          </a:p>
          <a:p>
            <a:pPr lvl="2"/>
            <a:r>
              <a:rPr lang="en-US" dirty="0"/>
              <a:t>Separates hemispheres</a:t>
            </a:r>
          </a:p>
          <a:p>
            <a:pPr lvl="1"/>
            <a:r>
              <a:rPr lang="en-US" dirty="0"/>
              <a:t>Transverse fissure</a:t>
            </a:r>
          </a:p>
          <a:p>
            <a:pPr lvl="2"/>
            <a:r>
              <a:rPr lang="en-US" dirty="0"/>
              <a:t>Separates cerebrum from cerebellum</a:t>
            </a:r>
          </a:p>
          <a:p>
            <a:endParaRPr lang="en-US" dirty="0"/>
          </a:p>
        </p:txBody>
      </p:sp>
      <p:pic>
        <p:nvPicPr>
          <p:cNvPr id="5" name="Picture 31" descr="11_16"/>
          <p:cNvPicPr>
            <a:picLocks noChangeAspect="1" noChangeArrowheads="1"/>
          </p:cNvPicPr>
          <p:nvPr/>
        </p:nvPicPr>
        <p:blipFill>
          <a:blip r:embed="rId2" cstate="print"/>
          <a:srcRect t="2646" r="26563" b="52383"/>
          <a:stretch>
            <a:fillRect/>
          </a:stretch>
        </p:blipFill>
        <p:spPr bwMode="auto">
          <a:xfrm>
            <a:off x="4525050" y="3989133"/>
            <a:ext cx="4618950" cy="248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72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Brain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0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Lobes of Cerebral 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Frontal</a:t>
            </a:r>
            <a:r>
              <a:rPr lang="en-US" sz="2400" dirty="0" smtClean="0"/>
              <a:t> – Anterior portion of each hemisphere</a:t>
            </a:r>
          </a:p>
          <a:p>
            <a:r>
              <a:rPr lang="en-US" sz="2400" b="1" dirty="0" smtClean="0">
                <a:solidFill>
                  <a:srgbClr val="DD8047"/>
                </a:solidFill>
              </a:rPr>
              <a:t>Parietal</a:t>
            </a:r>
            <a:r>
              <a:rPr lang="en-US" sz="2400" dirty="0" smtClean="0"/>
              <a:t> – Posterior to the frontal lobe</a:t>
            </a:r>
          </a:p>
          <a:p>
            <a:r>
              <a:rPr lang="en-US" sz="2400" b="1" dirty="0" smtClean="0">
                <a:solidFill>
                  <a:srgbClr val="DD8047"/>
                </a:solidFill>
              </a:rPr>
              <a:t>Temporal</a:t>
            </a:r>
            <a:r>
              <a:rPr lang="en-US" sz="2400" dirty="0" smtClean="0"/>
              <a:t> – Inferior to the frontal and parietal lobes</a:t>
            </a:r>
          </a:p>
          <a:p>
            <a:r>
              <a:rPr lang="en-US" sz="2400" b="1" dirty="0" smtClean="0">
                <a:solidFill>
                  <a:srgbClr val="DD8047"/>
                </a:solidFill>
              </a:rPr>
              <a:t>Occipital</a:t>
            </a:r>
            <a:r>
              <a:rPr lang="en-US" sz="2400" dirty="0" smtClean="0"/>
              <a:t> – Posterior portion of each hemisphere</a:t>
            </a:r>
          </a:p>
        </p:txBody>
      </p:sp>
      <p:pic>
        <p:nvPicPr>
          <p:cNvPr id="4" name="Picture 8" descr="11_16c"/>
          <p:cNvPicPr>
            <a:picLocks noChangeAspect="1" noChangeArrowheads="1"/>
          </p:cNvPicPr>
          <p:nvPr/>
        </p:nvPicPr>
        <p:blipFill>
          <a:blip r:embed="rId2" cstate="print"/>
          <a:srcRect l="38251" t="48000"/>
          <a:stretch>
            <a:fillRect/>
          </a:stretch>
        </p:blipFill>
        <p:spPr bwMode="auto">
          <a:xfrm>
            <a:off x="2307239" y="3965337"/>
            <a:ext cx="4578707" cy="28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74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38271"/>
              </p:ext>
            </p:extLst>
          </p:nvPr>
        </p:nvGraphicFramePr>
        <p:xfrm>
          <a:off x="350594" y="1699605"/>
          <a:ext cx="8531352" cy="3169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6271"/>
                <a:gridCol w="3043801"/>
                <a:gridCol w="3681280"/>
              </a:tblGrid>
              <a:tr h="495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2106822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Frontal </a:t>
                      </a:r>
                    </a:p>
                    <a:p>
                      <a:pPr algn="ctr"/>
                      <a:r>
                        <a:rPr lang="en-US" sz="3200" dirty="0" smtClean="0"/>
                        <a:t>Lobe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Anterior part of right</a:t>
                      </a:r>
                      <a:r>
                        <a:rPr lang="en-US" sz="2400" baseline="0" dirty="0" smtClean="0"/>
                        <a:t> and left hemisphere of the cerebrum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Personality (pre-frontal)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Speech (</a:t>
                      </a:r>
                      <a:r>
                        <a:rPr lang="en-US" sz="2400" dirty="0" err="1" smtClean="0"/>
                        <a:t>Broca’s</a:t>
                      </a:r>
                      <a:r>
                        <a:rPr lang="en-US" sz="2400" dirty="0" smtClean="0"/>
                        <a:t> area)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Problem solving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Critical</a:t>
                      </a:r>
                      <a:r>
                        <a:rPr lang="en-US" sz="2400" baseline="0" dirty="0" smtClean="0"/>
                        <a:t> thinking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Planning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Judgment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Impulse control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8" descr="11_16c"/>
          <p:cNvPicPr>
            <a:picLocks noChangeAspect="1" noChangeArrowheads="1"/>
          </p:cNvPicPr>
          <p:nvPr/>
        </p:nvPicPr>
        <p:blipFill>
          <a:blip r:embed="rId3" cstate="print"/>
          <a:srcRect l="38251" t="48000"/>
          <a:stretch>
            <a:fillRect/>
          </a:stretch>
        </p:blipFill>
        <p:spPr bwMode="auto">
          <a:xfrm>
            <a:off x="1044308" y="4905839"/>
            <a:ext cx="3023784" cy="191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50405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8976"/>
              </p:ext>
            </p:extLst>
          </p:nvPr>
        </p:nvGraphicFramePr>
        <p:xfrm>
          <a:off x="370752" y="1774116"/>
          <a:ext cx="8531352" cy="3901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6271"/>
                <a:gridCol w="3043801"/>
                <a:gridCol w="3681280"/>
              </a:tblGrid>
              <a:tr h="495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2106822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Parietal</a:t>
                      </a:r>
                    </a:p>
                    <a:p>
                      <a:pPr algn="ctr"/>
                      <a:r>
                        <a:rPr lang="en-US" sz="3200" dirty="0" smtClean="0"/>
                        <a:t>Lobe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Posterior to the Frontal</a:t>
                      </a:r>
                      <a:r>
                        <a:rPr lang="en-US" sz="2400" baseline="0" dirty="0" smtClean="0"/>
                        <a:t> Lobe, on the superior part of the brain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Primary sensory area (touch, </a:t>
                      </a:r>
                      <a:r>
                        <a:rPr lang="en-US" sz="2400" dirty="0" err="1" smtClean="0"/>
                        <a:t>tempearture</a:t>
                      </a:r>
                      <a:r>
                        <a:rPr lang="en-US" sz="2400" dirty="0" smtClean="0"/>
                        <a:t>, pressure, pain)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Body</a:t>
                      </a:r>
                      <a:r>
                        <a:rPr lang="en-US" sz="2400" baseline="0" dirty="0" smtClean="0"/>
                        <a:t> position (proprioception)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Numbers and math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err="1" smtClean="0"/>
                        <a:t>Visuospatial</a:t>
                      </a:r>
                      <a:r>
                        <a:rPr lang="en-US" sz="2400" baseline="0" dirty="0" smtClean="0"/>
                        <a:t> processing (reading maps)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Understanding speech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8" descr="11_16c"/>
          <p:cNvPicPr>
            <a:picLocks noChangeAspect="1" noChangeArrowheads="1"/>
          </p:cNvPicPr>
          <p:nvPr/>
        </p:nvPicPr>
        <p:blipFill>
          <a:blip r:embed="rId2" cstate="print"/>
          <a:srcRect l="38251" t="48000"/>
          <a:stretch>
            <a:fillRect/>
          </a:stretch>
        </p:blipFill>
        <p:spPr bwMode="auto">
          <a:xfrm>
            <a:off x="1044307" y="4724625"/>
            <a:ext cx="3281489" cy="207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29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Divisions of the Nervous System</a:t>
            </a:r>
            <a:endParaRPr lang="en-US" dirty="0"/>
          </a:p>
        </p:txBody>
      </p:sp>
      <p:pic>
        <p:nvPicPr>
          <p:cNvPr id="6" name="Picture 5" descr="Screen Shot 2014-12-17 at 9.38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940"/>
            <a:ext cx="9144000" cy="45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4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Lobe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82933"/>
              </p:ext>
            </p:extLst>
          </p:nvPr>
        </p:nvGraphicFramePr>
        <p:xfrm>
          <a:off x="350594" y="1810035"/>
          <a:ext cx="8531352" cy="2804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6271"/>
                <a:gridCol w="2439072"/>
                <a:gridCol w="4286009"/>
              </a:tblGrid>
              <a:tr h="495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2106822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Temporal </a:t>
                      </a:r>
                    </a:p>
                    <a:p>
                      <a:pPr algn="ctr"/>
                      <a:r>
                        <a:rPr lang="en-US" sz="3200" dirty="0" smtClean="0"/>
                        <a:t>Lobe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Inferior to Frontal</a:t>
                      </a:r>
                      <a:r>
                        <a:rPr lang="en-US" sz="2400" baseline="0" dirty="0" smtClean="0"/>
                        <a:t> and Parietal Lobes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Memory – long</a:t>
                      </a:r>
                      <a:r>
                        <a:rPr lang="en-US" sz="2400" baseline="0" dirty="0" smtClean="0"/>
                        <a:t> and short-term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Auditory</a:t>
                      </a:r>
                      <a:r>
                        <a:rPr lang="en-US" sz="2400" baseline="0" dirty="0" smtClean="0"/>
                        <a:t> (Hearing)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Understanding language</a:t>
                      </a:r>
                      <a:r>
                        <a:rPr lang="en-US" sz="2400" baseline="0" dirty="0" smtClean="0"/>
                        <a:t> (written and spoken)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Processing emotions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 descr="11_16c"/>
          <p:cNvPicPr>
            <a:picLocks noChangeAspect="1" noChangeArrowheads="1"/>
          </p:cNvPicPr>
          <p:nvPr/>
        </p:nvPicPr>
        <p:blipFill>
          <a:blip r:embed="rId3" cstate="print"/>
          <a:srcRect l="38251" t="48000"/>
          <a:stretch>
            <a:fillRect/>
          </a:stretch>
        </p:blipFill>
        <p:spPr bwMode="auto">
          <a:xfrm>
            <a:off x="1044307" y="4706220"/>
            <a:ext cx="3281489" cy="207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4303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466457"/>
              </p:ext>
            </p:extLst>
          </p:nvPr>
        </p:nvGraphicFramePr>
        <p:xfrm>
          <a:off x="350594" y="1810035"/>
          <a:ext cx="8531352" cy="2804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6271"/>
                <a:gridCol w="3043801"/>
                <a:gridCol w="3681280"/>
              </a:tblGrid>
              <a:tr h="495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2106822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Occipital </a:t>
                      </a:r>
                    </a:p>
                    <a:p>
                      <a:pPr algn="ctr"/>
                      <a:r>
                        <a:rPr lang="en-US" sz="3200" dirty="0" smtClean="0"/>
                        <a:t>Lobe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Posterior portion of right and left hemispheres of the cerebrum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Visual processing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Imagination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“Visualize yourself performing</a:t>
                      </a:r>
                      <a:r>
                        <a:rPr lang="en-US" sz="2400" baseline="0" dirty="0" smtClean="0"/>
                        <a:t> a task in order to do the task better in real life”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8" descr="11_16c"/>
          <p:cNvPicPr>
            <a:picLocks noChangeAspect="1" noChangeArrowheads="1"/>
          </p:cNvPicPr>
          <p:nvPr/>
        </p:nvPicPr>
        <p:blipFill>
          <a:blip r:embed="rId3" cstate="print"/>
          <a:srcRect l="38251" t="48000"/>
          <a:stretch>
            <a:fillRect/>
          </a:stretch>
        </p:blipFill>
        <p:spPr bwMode="auto">
          <a:xfrm>
            <a:off x="1044307" y="4724625"/>
            <a:ext cx="3281489" cy="207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67089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161084"/>
              </p:ext>
            </p:extLst>
          </p:nvPr>
        </p:nvGraphicFramePr>
        <p:xfrm>
          <a:off x="350594" y="1810035"/>
          <a:ext cx="8531352" cy="436825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6271"/>
                <a:gridCol w="2035920"/>
                <a:gridCol w="4689161"/>
              </a:tblGrid>
              <a:tr h="495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1743270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err="1" smtClean="0"/>
                        <a:t>Broca’s</a:t>
                      </a:r>
                      <a:r>
                        <a:rPr lang="en-US" sz="3200" dirty="0" smtClean="0"/>
                        <a:t> Area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Frontal </a:t>
                      </a:r>
                    </a:p>
                    <a:p>
                      <a:pPr algn="ctr"/>
                      <a:r>
                        <a:rPr lang="en-US" sz="2400" dirty="0" smtClean="0"/>
                        <a:t>Lobe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Speech production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Speech-associated</a:t>
                      </a:r>
                      <a:r>
                        <a:rPr lang="en-US" sz="2400" baseline="0" dirty="0" smtClean="0"/>
                        <a:t> gestures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/>
                    </a:p>
                  </a:txBody>
                  <a:tcPr/>
                </a:tc>
              </a:tr>
              <a:tr h="2106822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Prefrontal</a:t>
                      </a:r>
                      <a:endParaRPr lang="en-US" sz="3200" baseline="0" dirty="0" smtClean="0"/>
                    </a:p>
                    <a:p>
                      <a:pPr algn="ctr"/>
                      <a:r>
                        <a:rPr lang="en-US" sz="3200" baseline="0" dirty="0" smtClean="0"/>
                        <a:t>Cortex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Frontal </a:t>
                      </a:r>
                    </a:p>
                    <a:p>
                      <a:pPr algn="ctr"/>
                      <a:r>
                        <a:rPr lang="en-US" sz="2400" dirty="0" smtClean="0"/>
                        <a:t>Lobe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Personality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How</a:t>
                      </a:r>
                      <a:r>
                        <a:rPr lang="en-US" sz="2400" baseline="0" dirty="0" smtClean="0"/>
                        <a:t> you behave in social settings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Organizes thought and actions to meet goals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Impulse control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218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41930"/>
              </p:ext>
            </p:extLst>
          </p:nvPr>
        </p:nvGraphicFramePr>
        <p:xfrm>
          <a:off x="350594" y="1810035"/>
          <a:ext cx="8531352" cy="2624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6271"/>
                <a:gridCol w="1955289"/>
                <a:gridCol w="4769792"/>
              </a:tblGrid>
              <a:tr h="495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2106822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Motor</a:t>
                      </a:r>
                    </a:p>
                    <a:p>
                      <a:pPr algn="ctr"/>
                      <a:r>
                        <a:rPr lang="en-US" sz="3200" dirty="0" smtClean="0"/>
                        <a:t>Cortex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Frontal </a:t>
                      </a:r>
                    </a:p>
                    <a:p>
                      <a:pPr algn="ctr"/>
                      <a:r>
                        <a:rPr lang="en-US" sz="2400" dirty="0" smtClean="0"/>
                        <a:t>Lobe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Fine motor</a:t>
                      </a:r>
                      <a:r>
                        <a:rPr lang="en-US" sz="2400" baseline="0" dirty="0" smtClean="0"/>
                        <a:t> skills, especially of the muscles of the hands and facial expression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7681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069069"/>
              </p:ext>
            </p:extLst>
          </p:nvPr>
        </p:nvGraphicFramePr>
        <p:xfrm>
          <a:off x="350594" y="1810035"/>
          <a:ext cx="8531352" cy="2624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6271"/>
                <a:gridCol w="1955289"/>
                <a:gridCol w="4769792"/>
              </a:tblGrid>
              <a:tr h="495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2106822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Sensory</a:t>
                      </a:r>
                    </a:p>
                    <a:p>
                      <a:pPr algn="ctr"/>
                      <a:r>
                        <a:rPr lang="en-US" sz="3200" dirty="0" smtClean="0"/>
                        <a:t>Cortex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Parietal</a:t>
                      </a:r>
                    </a:p>
                    <a:p>
                      <a:pPr algn="ctr"/>
                      <a:r>
                        <a:rPr lang="en-US" sz="2400" dirty="0" smtClean="0"/>
                        <a:t>Lobe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Interprets information from</a:t>
                      </a:r>
                      <a:r>
                        <a:rPr lang="en-US" sz="2400" baseline="0" dirty="0" smtClean="0"/>
                        <a:t> all </a:t>
                      </a:r>
                      <a:br>
                        <a:rPr lang="en-US" sz="2400" baseline="0" dirty="0" smtClean="0"/>
                      </a:br>
                      <a:r>
                        <a:rPr lang="en-US" sz="2400" baseline="0" dirty="0" smtClean="0"/>
                        <a:t>5 senses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7922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Lobe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32511"/>
              </p:ext>
            </p:extLst>
          </p:nvPr>
        </p:nvGraphicFramePr>
        <p:xfrm>
          <a:off x="350594" y="1810035"/>
          <a:ext cx="8531352" cy="2624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6271"/>
                <a:gridCol w="1955289"/>
                <a:gridCol w="4769792"/>
              </a:tblGrid>
              <a:tr h="495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2106822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Auditory</a:t>
                      </a:r>
                    </a:p>
                    <a:p>
                      <a:pPr algn="ctr"/>
                      <a:r>
                        <a:rPr lang="en-US" sz="3200" dirty="0" smtClean="0"/>
                        <a:t>Cortex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Temporal</a:t>
                      </a:r>
                    </a:p>
                    <a:p>
                      <a:pPr algn="ctr"/>
                      <a:r>
                        <a:rPr lang="en-US" sz="2400" dirty="0" smtClean="0"/>
                        <a:t>Lobe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Differentiate</a:t>
                      </a:r>
                      <a:r>
                        <a:rPr lang="en-US" sz="2400" baseline="0" dirty="0" smtClean="0"/>
                        <a:t> between voices, sounds, and background noise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784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386781"/>
              </p:ext>
            </p:extLst>
          </p:nvPr>
        </p:nvGraphicFramePr>
        <p:xfrm>
          <a:off x="350594" y="1810035"/>
          <a:ext cx="8531352" cy="262498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06271"/>
                <a:gridCol w="1955289"/>
                <a:gridCol w="4769792"/>
              </a:tblGrid>
              <a:tr h="4959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Function</a:t>
                      </a:r>
                      <a:endParaRPr lang="en-US" sz="2800" dirty="0"/>
                    </a:p>
                  </a:txBody>
                  <a:tcPr/>
                </a:tc>
              </a:tr>
              <a:tr h="2106822">
                <a:tc>
                  <a:txBody>
                    <a:bodyPr/>
                    <a:lstStyle/>
                    <a:p>
                      <a:pPr algn="ctr"/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Visual</a:t>
                      </a:r>
                    </a:p>
                    <a:p>
                      <a:pPr algn="ctr"/>
                      <a:r>
                        <a:rPr lang="en-US" sz="3200" dirty="0" smtClean="0"/>
                        <a:t>Cortex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Occipital</a:t>
                      </a:r>
                    </a:p>
                    <a:p>
                      <a:pPr algn="ctr"/>
                      <a:r>
                        <a:rPr lang="en-US" sz="2400" dirty="0" smtClean="0"/>
                        <a:t>Lobe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Differentiate</a:t>
                      </a:r>
                      <a:r>
                        <a:rPr lang="en-US" sz="2400" baseline="0" dirty="0" smtClean="0"/>
                        <a:t> colors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Distinguish between complex things such as faces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2682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348960"/>
            <a:ext cx="3886200" cy="28029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Motor control of right side of body</a:t>
            </a:r>
          </a:p>
          <a:p>
            <a:r>
              <a:rPr lang="en-US" sz="2400" dirty="0" smtClean="0"/>
              <a:t>Language</a:t>
            </a:r>
          </a:p>
          <a:p>
            <a:r>
              <a:rPr lang="en-US" sz="2400" dirty="0" smtClean="0"/>
              <a:t>Reasoning </a:t>
            </a:r>
          </a:p>
          <a:p>
            <a:r>
              <a:rPr lang="en-US" sz="2400" dirty="0" smtClean="0"/>
              <a:t>Analytical thought</a:t>
            </a:r>
          </a:p>
          <a:p>
            <a:r>
              <a:rPr lang="en-US" sz="2400" dirty="0" smtClean="0"/>
              <a:t>Science and math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48960"/>
            <a:ext cx="3886200" cy="280292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Motor control of left side of body</a:t>
            </a:r>
          </a:p>
          <a:p>
            <a:r>
              <a:rPr lang="en-US" sz="2400" dirty="0" smtClean="0"/>
              <a:t>“Big Picture”</a:t>
            </a:r>
          </a:p>
          <a:p>
            <a:r>
              <a:rPr lang="en-US" sz="2400" dirty="0" smtClean="0"/>
              <a:t>Creativity</a:t>
            </a:r>
          </a:p>
          <a:p>
            <a:r>
              <a:rPr lang="en-US" sz="2400" dirty="0" smtClean="0"/>
              <a:t>Emotion</a:t>
            </a:r>
          </a:p>
          <a:p>
            <a:r>
              <a:rPr lang="en-US" sz="2400" dirty="0" smtClean="0"/>
              <a:t>Imagination</a:t>
            </a:r>
          </a:p>
          <a:p>
            <a:r>
              <a:rPr lang="en-US" sz="2400" dirty="0" smtClean="0"/>
              <a:t>Art and music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645272"/>
            <a:ext cx="3886200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Left Hemisphere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3160"/>
            <a:ext cx="3886200" cy="6400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Right Hemisphere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5312885"/>
            <a:ext cx="830580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left hemisphere is dominant in most individuals, however, in some individuals, the right hemisphere might be dominant or equal to the left.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9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Consists of nerves that branch out from the CNS and connect it to other body parts</a:t>
            </a:r>
          </a:p>
          <a:p>
            <a:pPr lvl="1"/>
            <a:r>
              <a:rPr lang="en-US" dirty="0" smtClean="0"/>
              <a:t>Somatic – Voluntary/Conscious</a:t>
            </a:r>
          </a:p>
          <a:p>
            <a:pPr lvl="1"/>
            <a:r>
              <a:rPr lang="en-US" dirty="0" smtClean="0"/>
              <a:t>Autonomic – Involuntary/Unconscious</a:t>
            </a:r>
          </a:p>
          <a:p>
            <a:pPr lvl="2"/>
            <a:r>
              <a:rPr lang="en-US" dirty="0" smtClean="0"/>
              <a:t>Parasympathetic</a:t>
            </a:r>
          </a:p>
          <a:p>
            <a:pPr lvl="2"/>
            <a:r>
              <a:rPr lang="en-US" dirty="0" smtClean="0"/>
              <a:t>Sympathetic</a:t>
            </a:r>
          </a:p>
          <a:p>
            <a:endParaRPr lang="en-US" dirty="0"/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smtClean="0">
                <a:solidFill>
                  <a:srgbClr val="DD8047"/>
                </a:solidFill>
              </a:rPr>
              <a:t>Cranial Nerves </a:t>
            </a:r>
            <a:r>
              <a:rPr lang="en-US" dirty="0" smtClean="0"/>
              <a:t>– arise from the brain</a:t>
            </a:r>
          </a:p>
          <a:p>
            <a:pPr lvl="1"/>
            <a:r>
              <a:rPr lang="en-US" dirty="0" smtClean="0">
                <a:solidFill>
                  <a:srgbClr val="DD8047"/>
                </a:solidFill>
              </a:rPr>
              <a:t>Spinal Nerves </a:t>
            </a:r>
            <a:r>
              <a:rPr lang="en-US" dirty="0" smtClean="0"/>
              <a:t>– arise from the spinal 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chemeClr val="accent2"/>
                </a:solidFill>
              </a:rPr>
              <a:t>Neurons</a:t>
            </a:r>
            <a:r>
              <a:rPr lang="en-US" dirty="0" smtClean="0"/>
              <a:t> – nerve cells that are specialized to react to physical and chemical changes in their surroundings</a:t>
            </a:r>
          </a:p>
          <a:p>
            <a:pPr lvl="1"/>
            <a:r>
              <a:rPr lang="en-US" dirty="0" smtClean="0"/>
              <a:t>Structural and functional units of the nervous system</a:t>
            </a:r>
          </a:p>
          <a:p>
            <a:pPr lvl="1"/>
            <a:r>
              <a:rPr lang="en-US" dirty="0" smtClean="0"/>
              <a:t>Transmit info to other cells in the form of electrochemical changes called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nerve impulses</a:t>
            </a:r>
          </a:p>
          <a:p>
            <a:endParaRPr lang="en-US" dirty="0"/>
          </a:p>
          <a:p>
            <a:r>
              <a:rPr lang="en-US" u="sng" dirty="0" err="1" smtClean="0">
                <a:solidFill>
                  <a:srgbClr val="DD8047"/>
                </a:solidFill>
              </a:rPr>
              <a:t>Neuroglial</a:t>
            </a:r>
            <a:r>
              <a:rPr lang="en-US" u="sng" dirty="0" smtClean="0">
                <a:solidFill>
                  <a:srgbClr val="DD8047"/>
                </a:solidFill>
              </a:rPr>
              <a:t> Cells </a:t>
            </a:r>
            <a:r>
              <a:rPr lang="en-US" dirty="0" smtClean="0"/>
              <a:t>– cells that provide support, insulation, protection, and nutrients for 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7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Cranial and spinal nerves that connect to skin and skeletal muscles</a:t>
            </a:r>
          </a:p>
          <a:p>
            <a:endParaRPr lang="en-US" dirty="0"/>
          </a:p>
          <a:p>
            <a:r>
              <a:rPr lang="en-US" dirty="0" smtClean="0"/>
              <a:t>Conscious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5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Autonomic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65910" cy="4875434"/>
          </a:xfrm>
        </p:spPr>
        <p:txBody>
          <a:bodyPr>
            <a:normAutofit/>
          </a:bodyPr>
          <a:lstStyle/>
          <a:p>
            <a:r>
              <a:rPr lang="en-US" dirty="0" smtClean="0"/>
              <a:t>Nerve fibers that connect CNS to viscera (heart, stomach, intestines, glands)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Unconscious activities</a:t>
            </a:r>
          </a:p>
          <a:p>
            <a:endParaRPr lang="en-US" dirty="0" smtClean="0"/>
          </a:p>
          <a:p>
            <a:r>
              <a:rPr lang="en-US" dirty="0" smtClean="0"/>
              <a:t>Two divisions</a:t>
            </a:r>
          </a:p>
          <a:p>
            <a:pPr lvl="1"/>
            <a:r>
              <a:rPr lang="en-US" b="1" dirty="0" smtClean="0">
                <a:solidFill>
                  <a:srgbClr val="DD8047"/>
                </a:solidFill>
              </a:rPr>
              <a:t>Sympathetic</a:t>
            </a:r>
            <a:r>
              <a:rPr lang="en-US" dirty="0" smtClean="0"/>
              <a:t> – prepares body for fight or flight situations</a:t>
            </a:r>
            <a:endParaRPr lang="en-US" b="1" dirty="0" smtClean="0">
              <a:solidFill>
                <a:srgbClr val="DD8047"/>
              </a:solidFill>
            </a:endParaRPr>
          </a:p>
          <a:p>
            <a:pPr lvl="1"/>
            <a:r>
              <a:rPr lang="en-US" b="1" dirty="0" smtClean="0">
                <a:solidFill>
                  <a:srgbClr val="DD8047"/>
                </a:solidFill>
              </a:rPr>
              <a:t>Parasympathetic</a:t>
            </a:r>
            <a:r>
              <a:rPr lang="en-US" dirty="0" smtClean="0">
                <a:solidFill>
                  <a:srgbClr val="DD8047"/>
                </a:solidFill>
              </a:rPr>
              <a:t> </a:t>
            </a:r>
            <a:r>
              <a:rPr lang="en-US" dirty="0" smtClean="0"/>
              <a:t>– prepares body for resting and digesting</a:t>
            </a:r>
            <a:endParaRPr lang="en-US" b="1" dirty="0" smtClean="0">
              <a:solidFill>
                <a:srgbClr val="DD8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4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Sympathetic</a:t>
            </a:r>
          </a:p>
          <a:p>
            <a:pPr lvl="1"/>
            <a:r>
              <a:rPr lang="en-US" dirty="0" smtClean="0"/>
              <a:t>Dilates pupil</a:t>
            </a:r>
          </a:p>
          <a:p>
            <a:pPr lvl="1"/>
            <a:r>
              <a:rPr lang="en-US" dirty="0" smtClean="0"/>
              <a:t>Increases heart rate</a:t>
            </a:r>
          </a:p>
          <a:p>
            <a:pPr lvl="1"/>
            <a:r>
              <a:rPr lang="en-US" dirty="0" smtClean="0"/>
              <a:t>Moves blood to skeletal muscles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Parasympathetic</a:t>
            </a:r>
          </a:p>
          <a:p>
            <a:pPr lvl="1"/>
            <a:r>
              <a:rPr lang="en-US" dirty="0" smtClean="0"/>
              <a:t>Constricts pupil</a:t>
            </a:r>
          </a:p>
          <a:p>
            <a:pPr lvl="1"/>
            <a:r>
              <a:rPr lang="en-US" dirty="0" smtClean="0"/>
              <a:t>Decreases heart rate</a:t>
            </a:r>
          </a:p>
          <a:p>
            <a:pPr lvl="1"/>
            <a:r>
              <a:rPr lang="en-US" dirty="0" smtClean="0"/>
              <a:t>Moves blood to digestive, less to skeletal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8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5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Fiber Classification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Remember – SAME!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Sensory (afferent) Nerves </a:t>
            </a:r>
            <a:r>
              <a:rPr lang="en-US" dirty="0" smtClean="0"/>
              <a:t>– conduct impulses into brain or spinal cord</a:t>
            </a:r>
          </a:p>
          <a:p>
            <a:r>
              <a:rPr lang="en-US" dirty="0" smtClean="0">
                <a:solidFill>
                  <a:srgbClr val="DD8047"/>
                </a:solidFill>
              </a:rPr>
              <a:t>Motor (efferent) Nerves </a:t>
            </a:r>
            <a:r>
              <a:rPr lang="en-US" dirty="0" smtClean="0"/>
              <a:t>– conduct impulses to muscles or glands</a:t>
            </a:r>
          </a:p>
          <a:p>
            <a:r>
              <a:rPr lang="en-US" dirty="0" smtClean="0">
                <a:solidFill>
                  <a:srgbClr val="DD8047"/>
                </a:solidFill>
              </a:rPr>
              <a:t>Mixed Nerves </a:t>
            </a:r>
            <a:r>
              <a:rPr lang="en-US" dirty="0" smtClean="0"/>
              <a:t>– contain both sensory nerve fibers and motor nerve fibers</a:t>
            </a:r>
          </a:p>
          <a:p>
            <a:pPr lvl="1"/>
            <a:r>
              <a:rPr lang="en-US" dirty="0" smtClean="0"/>
              <a:t>Most nerves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5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11_25"/>
          <p:cNvPicPr>
            <a:picLocks noChangeAspect="1" noChangeArrowheads="1"/>
          </p:cNvPicPr>
          <p:nvPr/>
        </p:nvPicPr>
        <p:blipFill>
          <a:blip r:embed="rId2" cstate="print"/>
          <a:srcRect t="9435" b="7547"/>
          <a:stretch>
            <a:fillRect/>
          </a:stretch>
        </p:blipFill>
        <p:spPr bwMode="auto">
          <a:xfrm>
            <a:off x="863046" y="1643284"/>
            <a:ext cx="7762759" cy="483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52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2460396"/>
              </p:ext>
            </p:extLst>
          </p:nvPr>
        </p:nvGraphicFramePr>
        <p:xfrm>
          <a:off x="612648" y="1659467"/>
          <a:ext cx="8076895" cy="468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205"/>
                <a:gridCol w="1027524"/>
                <a:gridCol w="1646600"/>
                <a:gridCol w="4006566"/>
              </a:tblGrid>
              <a:tr h="6664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Sensory/Motor/Mixed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6125">
                <a:tc>
                  <a:txBody>
                    <a:bodyPr/>
                    <a:lstStyle/>
                    <a:p>
                      <a:r>
                        <a:rPr lang="en-US" dirty="0" smtClean="0"/>
                        <a:t>Olfactory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Sense</a:t>
                      </a:r>
                      <a:r>
                        <a:rPr lang="en-US" baseline="0" dirty="0" smtClean="0"/>
                        <a:t> of Smell</a:t>
                      </a:r>
                      <a:endParaRPr lang="en-US" dirty="0"/>
                    </a:p>
                  </a:txBody>
                  <a:tcPr/>
                </a:tc>
              </a:tr>
              <a:tr h="386125">
                <a:tc>
                  <a:txBody>
                    <a:bodyPr/>
                    <a:lstStyle/>
                    <a:p>
                      <a:r>
                        <a:rPr lang="en-US" dirty="0" smtClean="0"/>
                        <a:t>Optic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Sense of Vision</a:t>
                      </a:r>
                      <a:endParaRPr lang="en-US" dirty="0"/>
                    </a:p>
                  </a:txBody>
                  <a:tcPr/>
                </a:tc>
              </a:tr>
              <a:tr h="12377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Oculomotor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(III)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Raises</a:t>
                      </a:r>
                      <a:r>
                        <a:rPr lang="en-US" baseline="0" dirty="0" smtClean="0"/>
                        <a:t> eyelids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Eye movement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Controls the amount of light (pupil constriction/dilation)</a:t>
                      </a:r>
                      <a:endParaRPr lang="en-US" dirty="0"/>
                    </a:p>
                  </a:txBody>
                  <a:tcPr/>
                </a:tc>
              </a:tr>
              <a:tr h="386125">
                <a:tc>
                  <a:txBody>
                    <a:bodyPr/>
                    <a:lstStyle/>
                    <a:p>
                      <a:r>
                        <a:rPr lang="en-US" dirty="0" smtClean="0"/>
                        <a:t>Trochlear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(IV)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Eye movement</a:t>
                      </a:r>
                      <a:endParaRPr lang="en-US" dirty="0"/>
                    </a:p>
                  </a:txBody>
                  <a:tcPr/>
                </a:tc>
              </a:tr>
              <a:tr h="1237717">
                <a:tc>
                  <a:txBody>
                    <a:bodyPr/>
                    <a:lstStyle/>
                    <a:p>
                      <a:r>
                        <a:rPr lang="en-US" dirty="0" smtClean="0"/>
                        <a:t>Trigeminal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u="sng" dirty="0" smtClean="0">
                          <a:solidFill>
                            <a:srgbClr val="775F55"/>
                          </a:solidFill>
                        </a:rPr>
                        <a:t>Sensory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Touch sensation from eyes, cheeks, scalp, mouth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u="sng" baseline="0" dirty="0" smtClean="0">
                          <a:solidFill>
                            <a:srgbClr val="775F55"/>
                          </a:solidFill>
                        </a:rPr>
                        <a:t>Motor</a:t>
                      </a:r>
                      <a:r>
                        <a:rPr lang="en-US" baseline="0" dirty="0" smtClean="0"/>
                        <a:t>: Muscles of mastication (chewing)</a:t>
                      </a:r>
                      <a:endParaRPr lang="en-US" dirty="0"/>
                    </a:p>
                  </a:txBody>
                  <a:tcPr/>
                </a:tc>
              </a:tr>
              <a:tr h="3861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Abducens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0" dirty="0" smtClean="0"/>
                        <a:t> (VI)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Eye movement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2648" y="2325524"/>
            <a:ext cx="8076895" cy="336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2648" y="2723310"/>
            <a:ext cx="8076895" cy="336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648" y="3104609"/>
            <a:ext cx="8076895" cy="1179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648" y="4314459"/>
            <a:ext cx="8076895" cy="336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2648" y="4681647"/>
            <a:ext cx="8076895" cy="12545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648" y="5936205"/>
            <a:ext cx="8076895" cy="3365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2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04787473"/>
              </p:ext>
            </p:extLst>
          </p:nvPr>
        </p:nvGraphicFramePr>
        <p:xfrm>
          <a:off x="406039" y="524659"/>
          <a:ext cx="8323508" cy="6131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366"/>
                <a:gridCol w="979236"/>
                <a:gridCol w="1453554"/>
                <a:gridCol w="4039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Sensory/Motor/Mixed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(VII)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u="sng" dirty="0" smtClean="0">
                          <a:solidFill>
                            <a:srgbClr val="775F55"/>
                          </a:solidFill>
                        </a:rPr>
                        <a:t>Sensory</a:t>
                      </a:r>
                      <a:r>
                        <a:rPr lang="en-US" u="none" dirty="0" smtClean="0">
                          <a:solidFill>
                            <a:srgbClr val="775F55"/>
                          </a:solidFill>
                        </a:rPr>
                        <a:t>:  </a:t>
                      </a:r>
                      <a:r>
                        <a:rPr lang="en-US" dirty="0" smtClean="0"/>
                        <a:t>Sense</a:t>
                      </a:r>
                      <a:r>
                        <a:rPr lang="en-US" baseline="0" dirty="0" smtClean="0"/>
                        <a:t> of Taste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u="sng" baseline="0" dirty="0" smtClean="0">
                          <a:solidFill>
                            <a:srgbClr val="775F55"/>
                          </a:solidFill>
                        </a:rPr>
                        <a:t>Motor</a:t>
                      </a:r>
                      <a:r>
                        <a:rPr lang="en-US" baseline="0" dirty="0" smtClean="0">
                          <a:solidFill>
                            <a:srgbClr val="775F55"/>
                          </a:solidFill>
                        </a:rPr>
                        <a:t>:  </a:t>
                      </a:r>
                      <a:r>
                        <a:rPr lang="en-US" baseline="0" dirty="0" smtClean="0"/>
                        <a:t>Muscles of Facial Expression, Tear and saliva production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Vestibulocochlear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0" dirty="0" smtClean="0"/>
                        <a:t> (VIII)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Sense of Equilibrium and Balance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Glossopharyngeal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(IX)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u="sng" dirty="0" smtClean="0">
                          <a:solidFill>
                            <a:schemeClr val="tx2"/>
                          </a:solidFill>
                        </a:rPr>
                        <a:t>Sensory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en-US" baseline="0" dirty="0" smtClean="0"/>
                        <a:t>Impulses from pharynx and tongue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u="sng" baseline="0" dirty="0" smtClean="0">
                          <a:solidFill>
                            <a:srgbClr val="775F55"/>
                          </a:solidFill>
                        </a:rPr>
                        <a:t>Motor</a:t>
                      </a:r>
                      <a:r>
                        <a:rPr lang="en-US" baseline="0" dirty="0" smtClean="0">
                          <a:solidFill>
                            <a:srgbClr val="775F55"/>
                          </a:solidFill>
                        </a:rPr>
                        <a:t>:  </a:t>
                      </a:r>
                      <a:r>
                        <a:rPr lang="en-US" baseline="0" dirty="0" smtClean="0"/>
                        <a:t>Muscles of swallowing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Vagus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u="sng" dirty="0" smtClean="0">
                          <a:solidFill>
                            <a:srgbClr val="775F55"/>
                          </a:solidFill>
                        </a:rPr>
                        <a:t>Sensory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 Impulses from pharynx, larynx, esophagus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u="sng" baseline="0" dirty="0" smtClean="0">
                          <a:solidFill>
                            <a:srgbClr val="775F55"/>
                          </a:solidFill>
                        </a:rPr>
                        <a:t>Motor</a:t>
                      </a:r>
                      <a:r>
                        <a:rPr lang="en-US" baseline="0" dirty="0" smtClean="0"/>
                        <a:t>: Muscles of speech and swallowing, Muscles of chest and abdomen viscera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Accessory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(XI)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Soft</a:t>
                      </a:r>
                      <a:r>
                        <a:rPr lang="en-US" baseline="0" dirty="0" smtClean="0"/>
                        <a:t> palate – Gag Reflex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Muscles of SCM and Trapezius – Shrug shoulders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Hypoglossal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12 (XII)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Muscles that move the Tongue</a:t>
                      </a:r>
                      <a:r>
                        <a:rPr lang="en-US" baseline="0" dirty="0" smtClean="0"/>
                        <a:t> for speech, swallowing, chewing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6039" y="1208660"/>
            <a:ext cx="8323508" cy="8873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6039" y="2157244"/>
            <a:ext cx="8323508" cy="2594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6039" y="2485289"/>
            <a:ext cx="8323508" cy="8347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6039" y="3381187"/>
            <a:ext cx="8323508" cy="1392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6039" y="4849938"/>
            <a:ext cx="8323508" cy="8720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0738" y="5798515"/>
            <a:ext cx="8323508" cy="5966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7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589567"/>
            <a:ext cx="4058535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 – Olfactory (I)</a:t>
            </a:r>
          </a:p>
          <a:p>
            <a:r>
              <a:rPr lang="en-US" dirty="0" smtClean="0"/>
              <a:t>Occasion – Optic (II)</a:t>
            </a:r>
          </a:p>
          <a:p>
            <a:r>
              <a:rPr lang="en-US" dirty="0" smtClean="0"/>
              <a:t>Our – </a:t>
            </a:r>
            <a:r>
              <a:rPr lang="en-US" dirty="0" err="1" smtClean="0"/>
              <a:t>Oculomotor</a:t>
            </a:r>
            <a:r>
              <a:rPr lang="en-US" dirty="0" smtClean="0"/>
              <a:t> (III)</a:t>
            </a:r>
          </a:p>
          <a:p>
            <a:r>
              <a:rPr lang="en-US" dirty="0" smtClean="0"/>
              <a:t>Trusty – Trochlear (IV)</a:t>
            </a:r>
          </a:p>
          <a:p>
            <a:r>
              <a:rPr lang="en-US" dirty="0" smtClean="0"/>
              <a:t>Truck – Trigeminal (V)</a:t>
            </a:r>
          </a:p>
          <a:p>
            <a:r>
              <a:rPr lang="en-US" dirty="0" smtClean="0"/>
              <a:t>Acts – </a:t>
            </a:r>
            <a:r>
              <a:rPr lang="en-US" dirty="0" err="1" smtClean="0"/>
              <a:t>Abducens</a:t>
            </a:r>
            <a:r>
              <a:rPr lang="en-US" dirty="0" smtClean="0"/>
              <a:t> (VI)</a:t>
            </a:r>
          </a:p>
          <a:p>
            <a:r>
              <a:rPr lang="en-US" dirty="0" smtClean="0"/>
              <a:t>Funny – Facial (VII)</a:t>
            </a:r>
          </a:p>
          <a:p>
            <a:r>
              <a:rPr lang="en-US" dirty="0" smtClean="0"/>
              <a:t>Very – </a:t>
            </a:r>
            <a:r>
              <a:rPr lang="en-US" dirty="0" err="1" smtClean="0"/>
              <a:t>Vestibulocochlear</a:t>
            </a:r>
            <a:r>
              <a:rPr lang="en-US" dirty="0" smtClean="0"/>
              <a:t> (VIII)</a:t>
            </a:r>
          </a:p>
          <a:p>
            <a:r>
              <a:rPr lang="en-US" dirty="0" smtClean="0"/>
              <a:t>Good – Glossopharyngeal (IX)</a:t>
            </a:r>
          </a:p>
          <a:p>
            <a:r>
              <a:rPr lang="en-US" dirty="0" smtClean="0"/>
              <a:t>Vehicle – </a:t>
            </a:r>
            <a:r>
              <a:rPr lang="en-US" dirty="0" err="1" smtClean="0"/>
              <a:t>Vagus</a:t>
            </a:r>
            <a:r>
              <a:rPr lang="en-US" dirty="0" smtClean="0"/>
              <a:t> (X)</a:t>
            </a:r>
          </a:p>
          <a:p>
            <a:r>
              <a:rPr lang="en-US" dirty="0" smtClean="0"/>
              <a:t>Any – Accessory (XI)</a:t>
            </a:r>
          </a:p>
          <a:p>
            <a:r>
              <a:rPr lang="en-US" dirty="0" smtClean="0"/>
              <a:t>How – Hypoglossal (XII)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299099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Old – Olfactory (I)</a:t>
            </a:r>
          </a:p>
          <a:p>
            <a:r>
              <a:rPr lang="en-US" dirty="0" smtClean="0"/>
              <a:t>Opie – Optic (II)</a:t>
            </a:r>
          </a:p>
          <a:p>
            <a:r>
              <a:rPr lang="en-US" dirty="0" smtClean="0"/>
              <a:t>Occasionally – </a:t>
            </a:r>
            <a:r>
              <a:rPr lang="en-US" dirty="0" err="1" smtClean="0"/>
              <a:t>Oculomotor</a:t>
            </a:r>
            <a:r>
              <a:rPr lang="en-US" dirty="0" smtClean="0"/>
              <a:t> (III)</a:t>
            </a:r>
          </a:p>
          <a:p>
            <a:r>
              <a:rPr lang="en-US" dirty="0" smtClean="0"/>
              <a:t>Tries – Trochlear (IV)</a:t>
            </a:r>
          </a:p>
          <a:p>
            <a:r>
              <a:rPr lang="en-US" dirty="0" smtClean="0"/>
              <a:t>Trigonometry – Trigeminal (V)</a:t>
            </a:r>
          </a:p>
          <a:p>
            <a:r>
              <a:rPr lang="en-US" dirty="0" smtClean="0"/>
              <a:t>And – </a:t>
            </a:r>
            <a:r>
              <a:rPr lang="en-US" smtClean="0"/>
              <a:t>Abducens </a:t>
            </a:r>
            <a:r>
              <a:rPr lang="en-US" dirty="0" smtClean="0"/>
              <a:t>(VI)</a:t>
            </a:r>
          </a:p>
          <a:p>
            <a:r>
              <a:rPr lang="en-US" dirty="0" smtClean="0"/>
              <a:t>Feels – Facial (VII)</a:t>
            </a:r>
          </a:p>
          <a:p>
            <a:r>
              <a:rPr lang="en-US" dirty="0" smtClean="0"/>
              <a:t>Very – </a:t>
            </a:r>
            <a:r>
              <a:rPr lang="en-US" dirty="0" err="1" smtClean="0"/>
              <a:t>Vestibulocochlear</a:t>
            </a:r>
            <a:r>
              <a:rPr lang="en-US" dirty="0" smtClean="0"/>
              <a:t> (VIII)</a:t>
            </a:r>
          </a:p>
          <a:p>
            <a:r>
              <a:rPr lang="en-US" dirty="0" smtClean="0"/>
              <a:t>Gloomy – Glossopharyngeal (IX)</a:t>
            </a:r>
          </a:p>
          <a:p>
            <a:r>
              <a:rPr lang="en-US" dirty="0" smtClean="0"/>
              <a:t>Vague – </a:t>
            </a:r>
            <a:r>
              <a:rPr lang="en-US" dirty="0" err="1" smtClean="0"/>
              <a:t>Vagus</a:t>
            </a:r>
            <a:r>
              <a:rPr lang="en-US" dirty="0" smtClean="0"/>
              <a:t> (X)</a:t>
            </a:r>
          </a:p>
          <a:p>
            <a:r>
              <a:rPr lang="en-US" dirty="0" smtClean="0"/>
              <a:t>And – Accessory (XI)</a:t>
            </a:r>
          </a:p>
          <a:p>
            <a:r>
              <a:rPr lang="en-US" dirty="0" smtClean="0"/>
              <a:t>Hyperactive – Hypoglossal (XII)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Nerves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Mixed nerves</a:t>
            </a:r>
          </a:p>
          <a:p>
            <a:r>
              <a:rPr lang="en-US" dirty="0" smtClean="0"/>
              <a:t>31 pairs</a:t>
            </a:r>
          </a:p>
          <a:p>
            <a:pPr lvl="1"/>
            <a:r>
              <a:rPr lang="en-US" dirty="0" smtClean="0"/>
              <a:t>8 cervical nerves</a:t>
            </a:r>
          </a:p>
          <a:p>
            <a:pPr lvl="1"/>
            <a:r>
              <a:rPr lang="en-US" dirty="0" smtClean="0"/>
              <a:t>12 thoracic nerves</a:t>
            </a:r>
          </a:p>
          <a:p>
            <a:pPr lvl="1"/>
            <a:r>
              <a:rPr lang="en-US" dirty="0" smtClean="0"/>
              <a:t>5 lumbar nerves</a:t>
            </a:r>
          </a:p>
          <a:p>
            <a:pPr lvl="1"/>
            <a:r>
              <a:rPr lang="en-US" dirty="0" smtClean="0"/>
              <a:t>5 sacral nerves</a:t>
            </a:r>
          </a:p>
          <a:p>
            <a:pPr lvl="1"/>
            <a:r>
              <a:rPr lang="en-US" dirty="0" smtClean="0"/>
              <a:t>1 coccygeal nerve</a:t>
            </a:r>
            <a:endParaRPr lang="en-US" dirty="0"/>
          </a:p>
        </p:txBody>
      </p:sp>
      <p:pic>
        <p:nvPicPr>
          <p:cNvPr id="6" name="Picture 7" descr="11_29"/>
          <p:cNvPicPr>
            <a:picLocks noChangeAspect="1" noChangeArrowheads="1"/>
          </p:cNvPicPr>
          <p:nvPr/>
        </p:nvPicPr>
        <p:blipFill>
          <a:blip r:embed="rId2" cstate="print"/>
          <a:srcRect l="20938" r="20937"/>
          <a:stretch>
            <a:fillRect/>
          </a:stretch>
        </p:blipFill>
        <p:spPr>
          <a:xfrm>
            <a:off x="5150202" y="1600200"/>
            <a:ext cx="3615846" cy="4664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61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3400</Words>
  <Application>Microsoft Macintosh PowerPoint</Application>
  <PresentationFormat>On-screen Show (4:3)</PresentationFormat>
  <Paragraphs>773</Paragraphs>
  <Slides>109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0" baseType="lpstr">
      <vt:lpstr>Office Theme</vt:lpstr>
      <vt:lpstr>PowerPoint Presentation</vt:lpstr>
      <vt:lpstr>The brain is weird…</vt:lpstr>
      <vt:lpstr>Nervous System</vt:lpstr>
      <vt:lpstr>Nervous System</vt:lpstr>
      <vt:lpstr>Functions of the Nervous System</vt:lpstr>
      <vt:lpstr>Divisions of the Nervous System</vt:lpstr>
      <vt:lpstr>Divisions of the PNS</vt:lpstr>
      <vt:lpstr>Divisions of the Nervous System</vt:lpstr>
      <vt:lpstr>Nervous Tissue</vt:lpstr>
      <vt:lpstr>PowerPoint Presentation</vt:lpstr>
      <vt:lpstr>PowerPoint Presentation</vt:lpstr>
      <vt:lpstr>Types of Neurons - Function</vt:lpstr>
      <vt:lpstr>Types of Neurons - Function</vt:lpstr>
      <vt:lpstr>Types of Neurons - Function</vt:lpstr>
      <vt:lpstr>Types of Neurons - Structure</vt:lpstr>
      <vt:lpstr>Types of Neurons - Structure</vt:lpstr>
      <vt:lpstr>Types of Neurons - Structure</vt:lpstr>
      <vt:lpstr>PowerPoint Presentation</vt:lpstr>
      <vt:lpstr>Neuron Structure</vt:lpstr>
      <vt:lpstr>Neuron Structure</vt:lpstr>
      <vt:lpstr>PowerPoint Presentation</vt:lpstr>
      <vt:lpstr>Reading break!</vt:lpstr>
      <vt:lpstr>Types of Neuroglial Cells</vt:lpstr>
      <vt:lpstr>Neuroglial Cells - PNS</vt:lpstr>
      <vt:lpstr>Neuroglial Cells - CNS</vt:lpstr>
      <vt:lpstr>Neuroglial Cells - CNS</vt:lpstr>
      <vt:lpstr>PowerPoint Presentation</vt:lpstr>
      <vt:lpstr>How do nerves transmit messages?</vt:lpstr>
      <vt:lpstr>Impulse Conduction</vt:lpstr>
      <vt:lpstr>Cell Membrane Potential</vt:lpstr>
      <vt:lpstr>Resting Potential</vt:lpstr>
      <vt:lpstr>Depolarization</vt:lpstr>
      <vt:lpstr>Action Potential</vt:lpstr>
      <vt:lpstr>Repolarization</vt:lpstr>
      <vt:lpstr>Refractory Period</vt:lpstr>
      <vt:lpstr>Put the following events in order</vt:lpstr>
      <vt:lpstr>Impulse Conduction</vt:lpstr>
      <vt:lpstr>All-or-None Response</vt:lpstr>
      <vt:lpstr>Communication Between Neurons</vt:lpstr>
      <vt:lpstr>The Synapse</vt:lpstr>
      <vt:lpstr>PowerPoint Presentation</vt:lpstr>
      <vt:lpstr>Synaptic Transmission</vt:lpstr>
      <vt:lpstr>PowerPoint Presentation</vt:lpstr>
      <vt:lpstr>Types of Neurotransmitters</vt:lpstr>
      <vt:lpstr>Nerve Pathways</vt:lpstr>
      <vt:lpstr>Reflexes</vt:lpstr>
      <vt:lpstr>General Components of a Spinal Reflex </vt:lpstr>
      <vt:lpstr>Types of Reflexes - Somatic</vt:lpstr>
      <vt:lpstr>Types of Reflexes - Somatic</vt:lpstr>
      <vt:lpstr>Types of Reflexes - Autonomic</vt:lpstr>
      <vt:lpstr>Central Nervous System</vt:lpstr>
      <vt:lpstr>Protective Covering</vt:lpstr>
      <vt:lpstr>Meninges</vt:lpstr>
      <vt:lpstr>PowerPoint Presentation</vt:lpstr>
      <vt:lpstr>PowerPoint Presentation</vt:lpstr>
      <vt:lpstr>Meningitis</vt:lpstr>
      <vt:lpstr>Spinal Cord</vt:lpstr>
      <vt:lpstr>Spinal Cord</vt:lpstr>
      <vt:lpstr>Spinal Cord</vt:lpstr>
      <vt:lpstr>PowerPoint Presentation</vt:lpstr>
      <vt:lpstr>Spinal Cord</vt:lpstr>
      <vt:lpstr>Cross Section of Spinal Cord</vt:lpstr>
      <vt:lpstr>Cross Section of Spinal Cord</vt:lpstr>
      <vt:lpstr>Brain</vt:lpstr>
      <vt:lpstr>Brain</vt:lpstr>
      <vt:lpstr>Functions of the Brain</vt:lpstr>
      <vt:lpstr>Brain stem</vt:lpstr>
      <vt:lpstr>Brain Stem</vt:lpstr>
      <vt:lpstr>Brain Stem</vt:lpstr>
      <vt:lpstr>Brain Stem</vt:lpstr>
      <vt:lpstr>Cerebellum</vt:lpstr>
      <vt:lpstr>Diencephalon</vt:lpstr>
      <vt:lpstr>Diencephalon</vt:lpstr>
      <vt:lpstr>Label the following parts of the brain</vt:lpstr>
      <vt:lpstr>Cerebrum</vt:lpstr>
      <vt:lpstr>Interactive Brain Map</vt:lpstr>
      <vt:lpstr>Lobes of Cerebral Hemispheres</vt:lpstr>
      <vt:lpstr>Frontal Lobe</vt:lpstr>
      <vt:lpstr>Parietal Lobe</vt:lpstr>
      <vt:lpstr>Temporal Lobe</vt:lpstr>
      <vt:lpstr>Occipital Lobe</vt:lpstr>
      <vt:lpstr>Frontal Lobe</vt:lpstr>
      <vt:lpstr>Frontal Lobe</vt:lpstr>
      <vt:lpstr>Parietal Lobe</vt:lpstr>
      <vt:lpstr>Temporal Lobe</vt:lpstr>
      <vt:lpstr>Occipital Lobe</vt:lpstr>
      <vt:lpstr>Hemisphere Dominance</vt:lpstr>
      <vt:lpstr>Peripheral Nervous System</vt:lpstr>
      <vt:lpstr>Peripheral Nervous System</vt:lpstr>
      <vt:lpstr>Somatic Nervous System</vt:lpstr>
      <vt:lpstr>Autonomic Nervous System</vt:lpstr>
      <vt:lpstr>Examples…</vt:lpstr>
      <vt:lpstr>PowerPoint Presentation</vt:lpstr>
      <vt:lpstr>Nerve Fiber Classification</vt:lpstr>
      <vt:lpstr>Cranial Nerves</vt:lpstr>
      <vt:lpstr>Cranial Nerves</vt:lpstr>
      <vt:lpstr>PowerPoint Presentation</vt:lpstr>
      <vt:lpstr>Cranial Nerves</vt:lpstr>
      <vt:lpstr>Spinal Nerves</vt:lpstr>
      <vt:lpstr>Spinal Nerves</vt:lpstr>
      <vt:lpstr>Plexuses</vt:lpstr>
      <vt:lpstr>Plexuses</vt:lpstr>
      <vt:lpstr>Plexuses</vt:lpstr>
      <vt:lpstr>Lifespan Changes</vt:lpstr>
      <vt:lpstr>Cerebral Injuries and Abnormalities</vt:lpstr>
      <vt:lpstr>Coup/Contrecoup</vt:lpstr>
      <vt:lpstr>PowerPoint Presentation</vt:lpstr>
      <vt:lpstr>Cerebral Injuries and Abnormalities</vt:lpstr>
      <vt:lpstr>Positron Emmission Tomography (PET) Scan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Steffen</dc:creator>
  <cp:lastModifiedBy>Jenna Steffen</cp:lastModifiedBy>
  <cp:revision>1</cp:revision>
  <dcterms:created xsi:type="dcterms:W3CDTF">2016-01-04T21:25:34Z</dcterms:created>
  <dcterms:modified xsi:type="dcterms:W3CDTF">2016-01-04T21:26:16Z</dcterms:modified>
</cp:coreProperties>
</file>