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2"/>
  </p:notesMasterIdLst>
  <p:sldIdLst>
    <p:sldId id="256" r:id="rId2"/>
    <p:sldId id="257" r:id="rId3"/>
    <p:sldId id="269" r:id="rId4"/>
    <p:sldId id="315" r:id="rId5"/>
    <p:sldId id="314" r:id="rId6"/>
    <p:sldId id="319" r:id="rId7"/>
    <p:sldId id="316" r:id="rId8"/>
    <p:sldId id="317" r:id="rId9"/>
    <p:sldId id="320" r:id="rId10"/>
    <p:sldId id="272" r:id="rId11"/>
    <p:sldId id="325" r:id="rId12"/>
    <p:sldId id="262" r:id="rId13"/>
    <p:sldId id="258" r:id="rId14"/>
    <p:sldId id="261" r:id="rId15"/>
    <p:sldId id="260" r:id="rId16"/>
    <p:sldId id="259" r:id="rId17"/>
    <p:sldId id="264" r:id="rId18"/>
    <p:sldId id="265" r:id="rId19"/>
    <p:sldId id="266" r:id="rId20"/>
    <p:sldId id="322" r:id="rId21"/>
    <p:sldId id="275" r:id="rId22"/>
    <p:sldId id="326" r:id="rId23"/>
    <p:sldId id="276" r:id="rId24"/>
    <p:sldId id="323" r:id="rId25"/>
    <p:sldId id="278" r:id="rId26"/>
    <p:sldId id="289" r:id="rId27"/>
    <p:sldId id="290" r:id="rId28"/>
    <p:sldId id="291" r:id="rId29"/>
    <p:sldId id="279" r:id="rId30"/>
    <p:sldId id="280" r:id="rId31"/>
    <p:sldId id="282" r:id="rId32"/>
    <p:sldId id="281" r:id="rId33"/>
    <p:sldId id="283" r:id="rId34"/>
    <p:sldId id="284" r:id="rId35"/>
    <p:sldId id="296" r:id="rId36"/>
    <p:sldId id="297" r:id="rId37"/>
    <p:sldId id="285" r:id="rId38"/>
    <p:sldId id="286" r:id="rId39"/>
    <p:sldId id="313" r:id="rId40"/>
    <p:sldId id="287" r:id="rId41"/>
    <p:sldId id="292" r:id="rId42"/>
    <p:sldId id="293" r:id="rId43"/>
    <p:sldId id="311" r:id="rId44"/>
    <p:sldId id="295" r:id="rId45"/>
    <p:sldId id="298" r:id="rId46"/>
    <p:sldId id="324" r:id="rId47"/>
    <p:sldId id="299" r:id="rId48"/>
    <p:sldId id="300" r:id="rId49"/>
    <p:sldId id="267" r:id="rId50"/>
    <p:sldId id="268" r:id="rId51"/>
    <p:sldId id="310" r:id="rId52"/>
    <p:sldId id="309" r:id="rId53"/>
    <p:sldId id="302" r:id="rId54"/>
    <p:sldId id="305" r:id="rId55"/>
    <p:sldId id="306" r:id="rId56"/>
    <p:sldId id="307" r:id="rId57"/>
    <p:sldId id="308" r:id="rId58"/>
    <p:sldId id="327" r:id="rId59"/>
    <p:sldId id="328" r:id="rId60"/>
    <p:sldId id="329" r:id="rId61"/>
    <p:sldId id="331" r:id="rId62"/>
    <p:sldId id="333" r:id="rId63"/>
    <p:sldId id="332" r:id="rId64"/>
    <p:sldId id="334" r:id="rId65"/>
    <p:sldId id="335" r:id="rId66"/>
    <p:sldId id="336" r:id="rId67"/>
    <p:sldId id="337" r:id="rId68"/>
    <p:sldId id="338" r:id="rId69"/>
    <p:sldId id="339" r:id="rId70"/>
    <p:sldId id="340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571"/>
    <a:srgbClr val="477D6D"/>
    <a:srgbClr val="D5C34F"/>
    <a:srgbClr val="CE7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9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13FF3-7BDE-5045-92F7-995C829622AE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D0456-EFD0-1640-B94B-6BF714E1E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8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D0456-EFD0-1640-B94B-6BF714E1E1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89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Neurotransmitter:</a:t>
            </a:r>
            <a:r>
              <a:rPr lang="en-US" baseline="0" dirty="0" smtClean="0"/>
              <a:t>  a chemical substance that is released at the end of a neuron by a nerve impulse and, by diffusing across the synapse, causes the transfer of the impulse to another fiber (muscle fiber in this case)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D0456-EFD0-1640-B94B-6BF714E1E1A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2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Slow – lots</a:t>
            </a:r>
            <a:r>
              <a:rPr lang="en-US" baseline="0" dirty="0" smtClean="0"/>
              <a:t> of mitochondria – produce the ATP for the muscle fiber = almost limitless energy</a:t>
            </a:r>
            <a:br>
              <a:rPr lang="en-US" baseline="0" dirty="0" smtClean="0"/>
            </a:br>
            <a:r>
              <a:rPr lang="en-US" baseline="0" dirty="0" smtClean="0"/>
              <a:t>Fast – few mitochondria – not as much ATP – leads to anaerobic respiration = fatigue quickly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Fast – larger diameter and higher growth potential (big and bulky) – bigger cross section = bigger force</a:t>
            </a:r>
          </a:p>
          <a:p>
            <a:r>
              <a:rPr lang="en-US" baseline="0" dirty="0" smtClean="0"/>
              <a:t>Slow – smaller diameter and low growth potential (long and lean) – less powerful but low amounts of force for long period </a:t>
            </a:r>
            <a:r>
              <a:rPr lang="en-US" baseline="0" smtClean="0"/>
              <a:t>of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D0456-EFD0-1640-B94B-6BF714E1E1A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24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r>
              <a:rPr lang="en-US" baseline="0" dirty="0" smtClean="0"/>
              <a:t> – lifting a baby, picking up an object, walking,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D0456-EFD0-1640-B94B-6BF714E1E1A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9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D0456-EFD0-1640-B94B-6BF714E1E1A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35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BE142-908C-421F-B80B-545CB6A3764E}" type="slidenum">
              <a:rPr lang="en-US"/>
              <a:pPr/>
              <a:t>59</a:t>
            </a:fld>
            <a:endParaRPr 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2482DE-4ECA-41DF-880E-ACA583349B67}" type="slidenum">
              <a:rPr lang="en-US"/>
              <a:pPr/>
              <a:t>60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D23B-B550-4DDA-9411-DCDD61476752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E46A-7360-CE42-BA93-DC841F7A0D18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E239-A3D8-8F4F-905A-CB8C9C3C75F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E46A-7360-CE42-BA93-DC841F7A0D18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E239-A3D8-8F4F-905A-CB8C9C3C7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E46A-7360-CE42-BA93-DC841F7A0D18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E239-A3D8-8F4F-905A-CB8C9C3C7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E46A-7360-CE42-BA93-DC841F7A0D18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E239-A3D8-8F4F-905A-CB8C9C3C7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E46A-7360-CE42-BA93-DC841F7A0D18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E239-A3D8-8F4F-905A-CB8C9C3C75F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E46A-7360-CE42-BA93-DC841F7A0D18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E239-A3D8-8F4F-905A-CB8C9C3C7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E46A-7360-CE42-BA93-DC841F7A0D18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E239-A3D8-8F4F-905A-CB8C9C3C75F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E46A-7360-CE42-BA93-DC841F7A0D18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E239-A3D8-8F4F-905A-CB8C9C3C7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E46A-7360-CE42-BA93-DC841F7A0D18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E239-A3D8-8F4F-905A-CB8C9C3C7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E46A-7360-CE42-BA93-DC841F7A0D18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E239-A3D8-8F4F-905A-CB8C9C3C75F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E46A-7360-CE42-BA93-DC841F7A0D18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E239-A3D8-8F4F-905A-CB8C9C3C7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C80E46A-7360-CE42-BA93-DC841F7A0D18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30AE239-A3D8-8F4F-905A-CB8C9C3C75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239" y="1371600"/>
            <a:ext cx="8441334" cy="1927225"/>
          </a:xfrm>
        </p:spPr>
        <p:txBody>
          <a:bodyPr/>
          <a:lstStyle/>
          <a:p>
            <a:r>
              <a:rPr lang="en-US" dirty="0" smtClean="0"/>
              <a:t>The muscular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“You got tickets…?”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9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a</a:t>
            </a:r>
            <a:r>
              <a:rPr lang="en-US" dirty="0" smtClean="0"/>
              <a:t>re the following muscles named?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Biceps </a:t>
            </a:r>
            <a:r>
              <a:rPr lang="en-US" dirty="0" err="1" smtClean="0"/>
              <a:t>femoris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Flexor carpi </a:t>
            </a:r>
            <a:r>
              <a:rPr lang="en-US" dirty="0" err="1" smtClean="0"/>
              <a:t>ulnaris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Gluteus </a:t>
            </a:r>
            <a:r>
              <a:rPr lang="en-US" dirty="0" err="1" smtClean="0"/>
              <a:t>maximus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Abductor </a:t>
            </a:r>
            <a:r>
              <a:rPr lang="en-US" dirty="0" err="1" smtClean="0"/>
              <a:t>magnus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Rhomboid major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7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the following muscles named?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Biceps </a:t>
            </a:r>
            <a:r>
              <a:rPr lang="en-US" dirty="0" err="1" smtClean="0"/>
              <a:t>femoris</a:t>
            </a:r>
            <a:r>
              <a:rPr lang="en-US" dirty="0" smtClean="0"/>
              <a:t> - # of heads</a:t>
            </a:r>
            <a:r>
              <a:rPr lang="en-US" dirty="0"/>
              <a:t> </a:t>
            </a:r>
            <a:r>
              <a:rPr lang="en-US" dirty="0" smtClean="0"/>
              <a:t>and location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Flexor carpi </a:t>
            </a:r>
            <a:r>
              <a:rPr lang="en-US" dirty="0" err="1" smtClean="0"/>
              <a:t>ulnaris</a:t>
            </a:r>
            <a:r>
              <a:rPr lang="en-US" dirty="0" smtClean="0"/>
              <a:t> – action and location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Gluteus </a:t>
            </a:r>
            <a:r>
              <a:rPr lang="en-US" dirty="0" err="1" smtClean="0"/>
              <a:t>maximus</a:t>
            </a:r>
            <a:r>
              <a:rPr lang="en-US" dirty="0" smtClean="0"/>
              <a:t> – location and size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Abductor </a:t>
            </a:r>
            <a:r>
              <a:rPr lang="en-US" dirty="0" err="1" smtClean="0"/>
              <a:t>magnus</a:t>
            </a:r>
            <a:r>
              <a:rPr lang="en-US" dirty="0" smtClean="0"/>
              <a:t> – action and size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Rhomboid </a:t>
            </a:r>
            <a:r>
              <a:rPr lang="en-US" dirty="0" smtClean="0"/>
              <a:t>major – shape and size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52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the Muscular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“Transform energy into motion”</a:t>
            </a:r>
          </a:p>
          <a:p>
            <a:pPr lvl="1"/>
            <a:r>
              <a:rPr lang="en-US" dirty="0" smtClean="0"/>
              <a:t>i.e. Produce movement!  Of all types!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Speaking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Facial expression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Propel blood through blood vessels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Bring air into and out of lungs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Digest food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Produce body heat</a:t>
            </a:r>
          </a:p>
        </p:txBody>
      </p:sp>
    </p:spTree>
    <p:extLst>
      <p:ext uri="{BB962C8B-B14F-4D97-AF65-F5344CB8AC3E}">
        <p14:creationId xmlns:p14="http://schemas.microsoft.com/office/powerpoint/2010/main" val="44164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Muscles are responsible for all types of body movement</a:t>
            </a:r>
          </a:p>
          <a:p>
            <a:endParaRPr lang="en-US" dirty="0"/>
          </a:p>
          <a:p>
            <a:r>
              <a:rPr lang="en-US" dirty="0" smtClean="0"/>
              <a:t>3 basic muscle types are found in the body</a:t>
            </a:r>
          </a:p>
          <a:p>
            <a:pPr lvl="1"/>
            <a:r>
              <a:rPr lang="en-US" dirty="0" smtClean="0"/>
              <a:t>Skeletal muscle</a:t>
            </a:r>
          </a:p>
          <a:p>
            <a:pPr lvl="1"/>
            <a:r>
              <a:rPr lang="en-US" dirty="0" smtClean="0"/>
              <a:t>Smooth muscle</a:t>
            </a:r>
          </a:p>
          <a:p>
            <a:pPr lvl="1"/>
            <a:r>
              <a:rPr lang="en-US" dirty="0" smtClean="0"/>
              <a:t>Cardiac</a:t>
            </a:r>
          </a:p>
        </p:txBody>
      </p:sp>
    </p:spTree>
    <p:extLst>
      <p:ext uri="{BB962C8B-B14F-4D97-AF65-F5344CB8AC3E}">
        <p14:creationId xmlns:p14="http://schemas.microsoft.com/office/powerpoint/2010/main" val="259773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Makes up the myocardium of the heart</a:t>
            </a:r>
          </a:p>
          <a:p>
            <a:r>
              <a:rPr lang="en-US" dirty="0" smtClean="0"/>
              <a:t>Involuntarily (unconsciously) controlled</a:t>
            </a:r>
          </a:p>
          <a:p>
            <a:r>
              <a:rPr lang="en-US" dirty="0" smtClean="0"/>
              <a:t>Microscopically the tissue appears striated</a:t>
            </a:r>
          </a:p>
          <a:p>
            <a:r>
              <a:rPr lang="en-US" dirty="0" smtClean="0"/>
              <a:t>Cells are short, branching, and have a single nucleus</a:t>
            </a:r>
          </a:p>
          <a:p>
            <a:r>
              <a:rPr lang="en-US" dirty="0" smtClean="0"/>
              <a:t>Cells connect to each other at intercalated discs</a:t>
            </a:r>
            <a:endParaRPr lang="en-US" dirty="0"/>
          </a:p>
        </p:txBody>
      </p:sp>
      <p:pic>
        <p:nvPicPr>
          <p:cNvPr id="4" name="Picture 3" descr="cardiac musc tissue"/>
          <p:cNvPicPr>
            <a:picLocks noChangeAspect="1" noChangeArrowheads="1"/>
          </p:cNvPicPr>
          <p:nvPr/>
        </p:nvPicPr>
        <p:blipFill>
          <a:blip r:embed="rId2" cstate="print"/>
          <a:srcRect t="24000" b="28000"/>
          <a:stretch>
            <a:fillRect/>
          </a:stretch>
        </p:blipFill>
        <p:spPr bwMode="auto">
          <a:xfrm>
            <a:off x="838200" y="4096748"/>
            <a:ext cx="76200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3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7978"/>
            <a:ext cx="8229600" cy="4876800"/>
          </a:xfrm>
        </p:spPr>
        <p:txBody>
          <a:bodyPr/>
          <a:lstStyle/>
          <a:p>
            <a:r>
              <a:rPr lang="en-US" dirty="0" smtClean="0"/>
              <a:t>Makes up the walls of organs and blood vessels</a:t>
            </a:r>
          </a:p>
          <a:p>
            <a:r>
              <a:rPr lang="en-US" dirty="0" smtClean="0"/>
              <a:t>Involuntarily (unconsciously) controlled</a:t>
            </a:r>
          </a:p>
          <a:p>
            <a:r>
              <a:rPr lang="en-US" dirty="0" smtClean="0"/>
              <a:t>Microscopically the tissue appears non-striated</a:t>
            </a:r>
          </a:p>
          <a:p>
            <a:r>
              <a:rPr lang="en-US" dirty="0" smtClean="0"/>
              <a:t>Cells are short, spindle-shaped, and have a single nucleus</a:t>
            </a:r>
          </a:p>
          <a:p>
            <a:r>
              <a:rPr lang="en-US" dirty="0" smtClean="0"/>
              <a:t>Tissue is extremely extensible while still retaining its ability to contract</a:t>
            </a:r>
          </a:p>
          <a:p>
            <a:endParaRPr lang="en-US" dirty="0"/>
          </a:p>
        </p:txBody>
      </p:sp>
      <p:pic>
        <p:nvPicPr>
          <p:cNvPr id="4" name="Picture 6" descr="smooth musc tissue"/>
          <p:cNvPicPr>
            <a:picLocks noChangeAspect="1" noChangeArrowheads="1"/>
          </p:cNvPicPr>
          <p:nvPr/>
        </p:nvPicPr>
        <p:blipFill>
          <a:blip r:embed="rId2" cstate="print"/>
          <a:srcRect t="23077" b="27473"/>
          <a:stretch>
            <a:fillRect/>
          </a:stretch>
        </p:blipFill>
        <p:spPr bwMode="auto">
          <a:xfrm>
            <a:off x="762000" y="4438896"/>
            <a:ext cx="7620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414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Attached to the skeleton</a:t>
            </a:r>
          </a:p>
          <a:p>
            <a:r>
              <a:rPr lang="en-US" dirty="0" smtClean="0"/>
              <a:t>Voluntarily (consciously) controlled</a:t>
            </a:r>
          </a:p>
          <a:p>
            <a:r>
              <a:rPr lang="en-US" dirty="0" smtClean="0"/>
              <a:t>Microscopically the tissue appears striated</a:t>
            </a:r>
          </a:p>
          <a:p>
            <a:r>
              <a:rPr lang="en-US" dirty="0" smtClean="0"/>
              <a:t>Cells are long, cylindrical, &amp; multi-nucleated</a:t>
            </a:r>
            <a:endParaRPr lang="en-US" dirty="0"/>
          </a:p>
        </p:txBody>
      </p:sp>
      <p:pic>
        <p:nvPicPr>
          <p:cNvPr id="4" name="Picture 4" descr="Skeletal musc tissue"/>
          <p:cNvPicPr>
            <a:picLocks noChangeAspect="1" noChangeArrowheads="1"/>
          </p:cNvPicPr>
          <p:nvPr/>
        </p:nvPicPr>
        <p:blipFill>
          <a:blip r:embed="rId2" cstate="print"/>
          <a:srcRect t="22500" b="28000"/>
          <a:stretch>
            <a:fillRect/>
          </a:stretch>
        </p:blipFill>
        <p:spPr bwMode="auto">
          <a:xfrm>
            <a:off x="746320" y="3799470"/>
            <a:ext cx="76200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3418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Attachment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Sites of muscle attachment</a:t>
            </a:r>
          </a:p>
          <a:p>
            <a:pPr lvl="1"/>
            <a:r>
              <a:rPr lang="en-US" dirty="0"/>
              <a:t>Bones</a:t>
            </a:r>
          </a:p>
          <a:p>
            <a:pPr lvl="1"/>
            <a:r>
              <a:rPr lang="en-US" dirty="0"/>
              <a:t>Cartilage</a:t>
            </a:r>
          </a:p>
          <a:p>
            <a:pPr lvl="1"/>
            <a:r>
              <a:rPr lang="en-US" dirty="0"/>
              <a:t>Connective tissue </a:t>
            </a:r>
            <a:r>
              <a:rPr lang="en-US" dirty="0" smtClean="0"/>
              <a:t>coverings</a:t>
            </a:r>
          </a:p>
          <a:p>
            <a:pPr lvl="1"/>
            <a:endParaRPr lang="en-US" dirty="0" smtClean="0"/>
          </a:p>
          <a:p>
            <a:r>
              <a:rPr lang="en-US" dirty="0"/>
              <a:t>Muscle fibers blend into a connective tissue </a:t>
            </a:r>
            <a:r>
              <a:rPr lang="en-US" dirty="0" smtClean="0"/>
              <a:t>attachment</a:t>
            </a:r>
          </a:p>
          <a:p>
            <a:pPr lvl="1"/>
            <a:r>
              <a:rPr lang="en-US" b="1" u="sng" dirty="0" smtClean="0"/>
              <a:t>Tendon</a:t>
            </a:r>
            <a:r>
              <a:rPr lang="en-US" dirty="0" smtClean="0"/>
              <a:t> – cordlike structure that attaches the muscle to bone</a:t>
            </a:r>
          </a:p>
          <a:p>
            <a:pPr lvl="1"/>
            <a:r>
              <a:rPr lang="en-US" b="1" u="sng" dirty="0" err="1" smtClean="0"/>
              <a:t>Aponeurosis</a:t>
            </a:r>
            <a:r>
              <a:rPr lang="en-US" dirty="0" smtClean="0"/>
              <a:t> – sheet-like structure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566" y="4539926"/>
            <a:ext cx="3111500" cy="2089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4790341"/>
            <a:ext cx="3045941" cy="183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31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Muscle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902"/>
            <a:ext cx="8229600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Excitability - can receive and respond to stimulation</a:t>
            </a:r>
          </a:p>
          <a:p>
            <a:pPr lvl="1"/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Contractility - can shorten to exert a pull</a:t>
            </a:r>
          </a:p>
          <a:p>
            <a:pPr lvl="1"/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Extensibility - can lengthen</a:t>
            </a:r>
          </a:p>
          <a:p>
            <a:pPr lvl="1"/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Elasticity - returns to original length after contraction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Fiber Arrangement</a:t>
            </a:r>
            <a:endParaRPr lang="en-US" dirty="0"/>
          </a:p>
        </p:txBody>
      </p:sp>
      <p:pic>
        <p:nvPicPr>
          <p:cNvPr id="5" name="Picture 4" descr="A02484-10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8694"/>
            <a:ext cx="9148763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21652" y="1996420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4"/>
                </a:solidFill>
                <a:latin typeface="Arial" charset="0"/>
              </a:rPr>
              <a:t>Parallel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228476" y="1985337"/>
            <a:ext cx="136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4C5A6A"/>
                </a:solidFill>
                <a:latin typeface="Arial" charset="0"/>
              </a:rPr>
              <a:t>Convergent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4037104" y="2005807"/>
            <a:ext cx="103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4C5A6A"/>
                </a:solidFill>
                <a:latin typeface="Arial" charset="0"/>
              </a:rPr>
              <a:t>Pennate</a:t>
            </a:r>
            <a:endParaRPr lang="en-US" dirty="0">
              <a:solidFill>
                <a:srgbClr val="4C5A6A"/>
              </a:solidFill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905000" y="2057400"/>
            <a:ext cx="0" cy="441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33800" y="2057400"/>
            <a:ext cx="0" cy="441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81600" y="2057400"/>
            <a:ext cx="0" cy="441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5410200" y="2005807"/>
            <a:ext cx="1212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4C5A6A"/>
                </a:solidFill>
                <a:latin typeface="Arial" charset="0"/>
              </a:rPr>
              <a:t>Bipennate</a:t>
            </a:r>
            <a:endParaRPr lang="en-US" dirty="0">
              <a:solidFill>
                <a:srgbClr val="4C5A6A"/>
              </a:solidFill>
              <a:latin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0" y="2057400"/>
            <a:ext cx="0" cy="441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7162800" y="2061829"/>
            <a:ext cx="1149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4C5A6A"/>
                </a:solidFill>
                <a:latin typeface="Arial" charset="0"/>
              </a:rPr>
              <a:t>Sphincter</a:t>
            </a:r>
          </a:p>
        </p:txBody>
      </p:sp>
    </p:spTree>
    <p:extLst>
      <p:ext uri="{BB962C8B-B14F-4D97-AF65-F5344CB8AC3E}">
        <p14:creationId xmlns:p14="http://schemas.microsoft.com/office/powerpoint/2010/main" val="402077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7_11aOvrvwSkelMusclAnt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8783" y="0"/>
            <a:ext cx="7231634" cy="68580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2575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11-12 at 4.09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31" y="368300"/>
            <a:ext cx="8191500" cy="6489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1030" y="956728"/>
            <a:ext cx="3086070" cy="57751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654" y="1078493"/>
            <a:ext cx="3190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Muscle Fiber </a:t>
            </a:r>
            <a:r>
              <a:rPr lang="en-US" sz="1400" dirty="0" smtClean="0"/>
              <a:t>– individual muscle cell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67282" y="1630978"/>
            <a:ext cx="3190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err="1" smtClean="0"/>
              <a:t>Endomysium</a:t>
            </a:r>
            <a:r>
              <a:rPr lang="en-US" sz="1400" dirty="0" smtClean="0"/>
              <a:t> – connective tissue that surrounds each muscle fiber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67282" y="3001032"/>
            <a:ext cx="3190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Perimysium</a:t>
            </a:r>
            <a:r>
              <a:rPr lang="en-US" sz="1400" dirty="0" smtClean="0"/>
              <a:t> – connective tissue that surrounds each fascicle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36654" y="2465941"/>
            <a:ext cx="3190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Fascicle</a:t>
            </a:r>
            <a:r>
              <a:rPr lang="en-US" sz="1400" u="sng" dirty="0" smtClean="0"/>
              <a:t> </a:t>
            </a:r>
            <a:r>
              <a:rPr lang="en-US" sz="1400" dirty="0" smtClean="0"/>
              <a:t>– group of muscle fibers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36654" y="3918815"/>
            <a:ext cx="3190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err="1" smtClean="0"/>
              <a:t>Epimysium</a:t>
            </a:r>
            <a:r>
              <a:rPr lang="en-US" sz="1400" dirty="0" smtClean="0"/>
              <a:t> – connective tissue that surrounds entire skeletal muscle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36654" y="5010548"/>
            <a:ext cx="3190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Fascia</a:t>
            </a:r>
            <a:r>
              <a:rPr lang="en-US" sz="1400" dirty="0" smtClean="0"/>
              <a:t> – connective tissue that surrounds entire skeletal muscle (over the </a:t>
            </a:r>
            <a:r>
              <a:rPr lang="en-US" sz="1400" dirty="0" err="1" smtClean="0"/>
              <a:t>epimysium</a:t>
            </a:r>
            <a:r>
              <a:rPr lang="en-US" sz="1400" dirty="0" smtClean="0"/>
              <a:t>) and eventually forms the tendon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0961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Skeletal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535988" cy="4730750"/>
          </a:xfrm>
          <a:prstGeom prst="rect">
            <a:avLst/>
          </a:prstGeom>
          <a:noFill/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872312" y="1791452"/>
            <a:ext cx="1752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/>
              <a:t>epimysium</a:t>
            </a:r>
            <a:endParaRPr lang="en-US" sz="1200" b="1" dirty="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400800" y="1928771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perimysium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814664" y="2667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Muscle </a:t>
            </a:r>
            <a:r>
              <a:rPr lang="en-US" sz="1200" b="1" dirty="0">
                <a:solidFill>
                  <a:srgbClr val="0000FF"/>
                </a:solidFill>
              </a:rPr>
              <a:t>Fascicle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862952" y="2661103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Surrounded by</a:t>
            </a:r>
            <a:r>
              <a:rPr lang="en-US" sz="1200" dirty="0"/>
              <a:t> </a:t>
            </a:r>
            <a:r>
              <a:rPr lang="en-US" sz="1200" b="1" dirty="0">
                <a:solidFill>
                  <a:srgbClr val="0000FF"/>
                </a:solidFill>
              </a:rPr>
              <a:t>perimysium</a:t>
            </a:r>
            <a:endParaRPr lang="en-US" sz="1200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162800" y="5105400"/>
            <a:ext cx="91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Skeletal muscle </a:t>
            </a:r>
            <a:r>
              <a:rPr lang="en-US" sz="1200" b="1" dirty="0">
                <a:solidFill>
                  <a:srgbClr val="0000FF"/>
                </a:solidFill>
              </a:rPr>
              <a:t>fiber</a:t>
            </a:r>
            <a:r>
              <a:rPr lang="en-US" sz="1200" b="1" dirty="0"/>
              <a:t> (cell)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086600" y="579755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Surrounded by </a:t>
            </a:r>
            <a:r>
              <a:rPr lang="en-US" sz="1200" b="1" dirty="0" err="1">
                <a:solidFill>
                  <a:srgbClr val="0000FF"/>
                </a:solidFill>
              </a:rPr>
              <a:t>endomysium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581400" y="4724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Skeletal </a:t>
            </a:r>
            <a:r>
              <a:rPr lang="en-US" sz="1200" b="1" dirty="0">
                <a:solidFill>
                  <a:srgbClr val="0000FF"/>
                </a:solidFill>
              </a:rPr>
              <a:t>muscle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464856" y="518810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Surrounded by </a:t>
            </a:r>
            <a:r>
              <a:rPr lang="en-US" sz="1200" b="1" dirty="0" err="1">
                <a:solidFill>
                  <a:srgbClr val="0000FF"/>
                </a:solidFill>
              </a:rPr>
              <a:t>epimysium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550456" y="20574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tendon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 flipV="1">
            <a:off x="2895600" y="2362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 flipV="1">
            <a:off x="5576192" y="2115678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6248400" y="22860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943600" y="4648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/>
              <a:t>endomysium</a:t>
            </a:r>
            <a:endParaRPr lang="en-US" sz="1200" b="1" dirty="0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H="1">
            <a:off x="6858000" y="4038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16 at 8.22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14" y="0"/>
            <a:ext cx="5645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2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08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153400" cy="6115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41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1-12 at 4.12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37" y="423360"/>
            <a:ext cx="8369300" cy="635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9171" y="423360"/>
            <a:ext cx="8837388" cy="19075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97036" y="2191776"/>
            <a:ext cx="3124477" cy="12350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2726" y="1304628"/>
            <a:ext cx="2348519" cy="954107"/>
          </a:xfrm>
          <a:prstGeom prst="rect">
            <a:avLst/>
          </a:prstGeom>
          <a:noFill/>
          <a:ln w="15875">
            <a:solidFill>
              <a:srgbClr val="CE7E3E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Sarcolemma</a:t>
            </a:r>
            <a:r>
              <a:rPr lang="en-US" sz="1400" dirty="0" smtClean="0"/>
              <a:t> – cell membrane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b="1" u="sng" dirty="0" smtClean="0"/>
              <a:t>Sarcoplasm</a:t>
            </a:r>
            <a:r>
              <a:rPr lang="en-US" sz="1400" dirty="0" smtClean="0"/>
              <a:t> - cytoplasm</a:t>
            </a:r>
            <a:endParaRPr lang="en-US" sz="14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870417" y="1067707"/>
            <a:ext cx="1426506" cy="1169551"/>
          </a:xfrm>
          <a:prstGeom prst="rect">
            <a:avLst/>
          </a:prstGeom>
          <a:noFill/>
          <a:ln w="15875">
            <a:solidFill>
              <a:srgbClr val="D5C34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Myofibrils</a:t>
            </a:r>
            <a:r>
              <a:rPr lang="en-US" sz="1400" dirty="0" smtClean="0"/>
              <a:t> – long protein bundles, store glycogen and O2</a:t>
            </a:r>
            <a:endParaRPr lang="en-US" sz="1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414531" y="1228344"/>
            <a:ext cx="2022150" cy="954107"/>
          </a:xfrm>
          <a:prstGeom prst="rect">
            <a:avLst/>
          </a:prstGeom>
          <a:noFill/>
          <a:ln w="15875">
            <a:solidFill>
              <a:srgbClr val="477D6D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Sarcoplasmic </a:t>
            </a:r>
            <a:r>
              <a:rPr lang="en-US" sz="1400" b="1" u="sng" dirty="0" err="1" smtClean="0"/>
              <a:t>Retiuclum</a:t>
            </a:r>
            <a:r>
              <a:rPr lang="en-US" sz="1400" dirty="0" smtClean="0"/>
              <a:t> – smooth ER, surrounds each myofibril, stores Ca</a:t>
            </a:r>
            <a:r>
              <a:rPr lang="en-US" sz="1400" baseline="30000" dirty="0" smtClean="0"/>
              <a:t>+2</a:t>
            </a:r>
            <a:endParaRPr lang="en-US" sz="14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224342" y="2461804"/>
            <a:ext cx="2022150" cy="738664"/>
          </a:xfrm>
          <a:prstGeom prst="rect">
            <a:avLst/>
          </a:prstGeom>
          <a:noFill/>
          <a:ln w="15875">
            <a:solidFill>
              <a:srgbClr val="B5D57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T-tubules</a:t>
            </a:r>
            <a:r>
              <a:rPr lang="en-US" sz="1400" b="1" dirty="0" smtClean="0"/>
              <a:t> </a:t>
            </a:r>
            <a:r>
              <a:rPr lang="en-US" sz="1400" dirty="0" smtClean="0"/>
              <a:t>– allow electrical impulses to travel into cell</a:t>
            </a:r>
            <a:endParaRPr lang="en-US" sz="14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983596" y="1521053"/>
            <a:ext cx="2022150" cy="738664"/>
          </a:xfrm>
          <a:prstGeom prst="rect">
            <a:avLst/>
          </a:prstGeom>
          <a:noFill/>
          <a:ln w="158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 err="1" smtClean="0"/>
              <a:t>Myofilaments</a:t>
            </a:r>
            <a:r>
              <a:rPr lang="en-US" sz="1400" b="1" dirty="0" smtClean="0"/>
              <a:t> </a:t>
            </a:r>
            <a:r>
              <a:rPr lang="en-US" sz="1400" dirty="0" smtClean="0"/>
              <a:t>– Thick and thin filaments that make up a myofibril</a:t>
            </a:r>
            <a:endParaRPr lang="en-US" sz="1400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7016273" y="5733384"/>
            <a:ext cx="1746264" cy="911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46492" y="5747954"/>
            <a:ext cx="851627" cy="738664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Actin</a:t>
            </a:r>
            <a:r>
              <a:rPr lang="en-US" sz="1400" dirty="0" smtClean="0"/>
              <a:t> Thin</a:t>
            </a:r>
          </a:p>
          <a:p>
            <a:pPr algn="ctr"/>
            <a:r>
              <a:rPr lang="en-US" sz="1400" dirty="0" smtClean="0"/>
              <a:t>filament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8157884" y="5717313"/>
            <a:ext cx="847861" cy="738664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Myosin</a:t>
            </a:r>
            <a:r>
              <a:rPr lang="en-US" sz="1400" dirty="0" smtClean="0"/>
              <a:t> Thick</a:t>
            </a:r>
          </a:p>
          <a:p>
            <a:pPr algn="ctr"/>
            <a:r>
              <a:rPr lang="en-US" sz="1400" dirty="0" smtClean="0"/>
              <a:t>filament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3703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08_04"/>
          <p:cNvPicPr>
            <a:picLocks noChangeAspect="1" noChangeArrowheads="1"/>
          </p:cNvPicPr>
          <p:nvPr/>
        </p:nvPicPr>
        <p:blipFill>
          <a:blip r:embed="rId2" cstate="print"/>
          <a:srcRect t="7500" b="5000"/>
          <a:stretch>
            <a:fillRect/>
          </a:stretch>
        </p:blipFill>
        <p:spPr bwMode="auto">
          <a:xfrm>
            <a:off x="508000" y="838200"/>
            <a:ext cx="81280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3753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Role of Myosin and Actin</a:t>
            </a:r>
          </a:p>
          <a:p>
            <a:pPr lvl="1"/>
            <a:r>
              <a:rPr lang="en-US" b="1" u="sng" dirty="0" smtClean="0"/>
              <a:t>Myosin</a:t>
            </a:r>
            <a:r>
              <a:rPr lang="en-US" dirty="0" smtClean="0"/>
              <a:t> consists of two twisted strands with cross-bridges projecting outward</a:t>
            </a:r>
            <a:endParaRPr lang="en-US" b="1" u="sng" dirty="0"/>
          </a:p>
        </p:txBody>
      </p:sp>
      <p:pic>
        <p:nvPicPr>
          <p:cNvPr id="5" name="Picture 5" descr="Thick myofilament lab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41712"/>
            <a:ext cx="8534400" cy="3316288"/>
          </a:xfrm>
          <a:prstGeom prst="rect">
            <a:avLst/>
          </a:prstGeom>
          <a:noFill/>
        </p:spPr>
      </p:pic>
      <p:graphicFrame>
        <p:nvGraphicFramePr>
          <p:cNvPr id="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880878"/>
              </p:ext>
            </p:extLst>
          </p:nvPr>
        </p:nvGraphicFramePr>
        <p:xfrm>
          <a:off x="609600" y="3169312"/>
          <a:ext cx="6172200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Image" r:id="rId4" imgW="8253968" imgH="2031746" progId="">
                  <p:embed/>
                </p:oleObj>
              </mc:Choice>
              <mc:Fallback>
                <p:oleObj name="Image" r:id="rId4" imgW="8253968" imgH="203174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169312"/>
                        <a:ext cx="6172200" cy="151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157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Role of Myosin and Actin</a:t>
            </a:r>
          </a:p>
          <a:p>
            <a:pPr lvl="1"/>
            <a:r>
              <a:rPr lang="en-US" b="1" u="sng" dirty="0" smtClean="0"/>
              <a:t>Actin</a:t>
            </a:r>
            <a:r>
              <a:rPr lang="en-US" dirty="0" smtClean="0"/>
              <a:t> is a protein with binding sites that the myosin cross-bridges attach to</a:t>
            </a:r>
          </a:p>
          <a:p>
            <a:pPr lvl="2"/>
            <a:r>
              <a:rPr lang="en-US" dirty="0" smtClean="0"/>
              <a:t>Contains 2 proteins – troponin and </a:t>
            </a:r>
            <a:r>
              <a:rPr lang="en-US" dirty="0" err="1" smtClean="0"/>
              <a:t>tropomyosin</a:t>
            </a:r>
            <a:endParaRPr lang="en-US" dirty="0" smtClean="0"/>
          </a:p>
        </p:txBody>
      </p:sp>
      <p:pic>
        <p:nvPicPr>
          <p:cNvPr id="4" name="Picture 2" descr="Thin myofila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76600"/>
            <a:ext cx="8534400" cy="2713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44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Contraction</a:t>
            </a:r>
            <a:endParaRPr lang="en-US" dirty="0"/>
          </a:p>
        </p:txBody>
      </p:sp>
      <p:pic>
        <p:nvPicPr>
          <p:cNvPr id="10" name="Picture 9" descr="c:\chapt08\Art\color_art_library\08_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32" y="1482358"/>
            <a:ext cx="7538105" cy="528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522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Fibers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sarcoplasm of each muscle fiber/muscle cell contains </a:t>
            </a:r>
            <a:r>
              <a:rPr lang="en-US" u="sng" dirty="0" smtClean="0">
                <a:solidFill>
                  <a:srgbClr val="D2533C"/>
                </a:solidFill>
              </a:rPr>
              <a:t>myofibrils</a:t>
            </a:r>
            <a:r>
              <a:rPr lang="en-US" dirty="0" smtClean="0">
                <a:solidFill>
                  <a:srgbClr val="D2533C"/>
                </a:solidFill>
              </a:rPr>
              <a:t> </a:t>
            </a:r>
            <a:r>
              <a:rPr lang="en-US" dirty="0" smtClean="0"/>
              <a:t>(rod-like units of muscle)</a:t>
            </a:r>
          </a:p>
          <a:p>
            <a:r>
              <a:rPr lang="en-US" dirty="0" smtClean="0"/>
              <a:t>Myofibrils are separated into compartments called </a:t>
            </a:r>
            <a:r>
              <a:rPr lang="en-US" u="sng" dirty="0" smtClean="0">
                <a:solidFill>
                  <a:srgbClr val="D2533C"/>
                </a:solidFill>
              </a:rPr>
              <a:t>sarcomeres</a:t>
            </a:r>
            <a:r>
              <a:rPr lang="en-US" dirty="0" smtClean="0"/>
              <a:t> that contain thick filaments and thin filaments</a:t>
            </a:r>
          </a:p>
          <a:p>
            <a:pPr lvl="1"/>
            <a:r>
              <a:rPr lang="en-US" u="sng" dirty="0" smtClean="0">
                <a:solidFill>
                  <a:srgbClr val="726056"/>
                </a:solidFill>
              </a:rPr>
              <a:t>Thick filaments</a:t>
            </a:r>
            <a:r>
              <a:rPr lang="en-US" dirty="0" smtClean="0">
                <a:solidFill>
                  <a:srgbClr val="726056"/>
                </a:solidFill>
              </a:rPr>
              <a:t> </a:t>
            </a:r>
            <a:r>
              <a:rPr lang="en-US" dirty="0" smtClean="0"/>
              <a:t>– made of protein called myosin</a:t>
            </a:r>
          </a:p>
          <a:p>
            <a:pPr lvl="1"/>
            <a:r>
              <a:rPr lang="en-US" u="sng" dirty="0" smtClean="0">
                <a:solidFill>
                  <a:schemeClr val="accent3"/>
                </a:solidFill>
              </a:rPr>
              <a:t>Thin filaments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– made of protein called actin</a:t>
            </a:r>
          </a:p>
          <a:p>
            <a:pPr lvl="1"/>
            <a:r>
              <a:rPr lang="en-US" dirty="0" smtClean="0"/>
              <a:t>The organization of these thick and thin filaments produces striations.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 descr="08_02"/>
          <p:cNvPicPr>
            <a:picLocks noChangeAspect="1" noChangeArrowheads="1"/>
          </p:cNvPicPr>
          <p:nvPr/>
        </p:nvPicPr>
        <p:blipFill>
          <a:blip r:embed="rId2" cstate="print"/>
          <a:srcRect t="2500" b="5000"/>
          <a:stretch>
            <a:fillRect/>
          </a:stretch>
        </p:blipFill>
        <p:spPr bwMode="auto">
          <a:xfrm>
            <a:off x="3048000" y="4467037"/>
            <a:ext cx="3936643" cy="2238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18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Muscles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b="1" dirty="0" smtClean="0"/>
              <a:t>Location</a:t>
            </a:r>
            <a:r>
              <a:rPr lang="en-US" sz="3200" dirty="0" smtClean="0"/>
              <a:t> – structure near which the muscle is found</a:t>
            </a:r>
          </a:p>
        </p:txBody>
      </p:sp>
      <p:graphicFrame>
        <p:nvGraphicFramePr>
          <p:cNvPr id="7" name="Group 1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300156"/>
              </p:ext>
            </p:extLst>
          </p:nvPr>
        </p:nvGraphicFramePr>
        <p:xfrm>
          <a:off x="2008093" y="2910183"/>
          <a:ext cx="5132129" cy="3566816"/>
        </p:xfrm>
        <a:graphic>
          <a:graphicData uri="http://schemas.openxmlformats.org/drawingml/2006/table">
            <a:tbl>
              <a:tblPr/>
              <a:tblGrid>
                <a:gridCol w="1562896"/>
                <a:gridCol w="3569233"/>
              </a:tblGrid>
              <a:tr h="445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Frontalis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Frontal bone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445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Femoris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Femur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445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Gluteus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Posterior of hip/thigh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445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Oculi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Eye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445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Oris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Mouth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445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Radialis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Radius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445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Ulnaris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Ulna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445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Brachialis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Arm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98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Fibers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u="sng" dirty="0" smtClean="0">
                <a:solidFill>
                  <a:schemeClr val="tx2"/>
                </a:solidFill>
              </a:rPr>
              <a:t>sarcomere</a:t>
            </a:r>
            <a:r>
              <a:rPr lang="en-US" dirty="0" smtClean="0"/>
              <a:t> extends from Z line to Z line</a:t>
            </a:r>
          </a:p>
          <a:p>
            <a:pPr lvl="1"/>
            <a:r>
              <a:rPr lang="en-US" sz="2400" u="sng" dirty="0" smtClean="0">
                <a:solidFill>
                  <a:schemeClr val="accent5"/>
                </a:solidFill>
              </a:rPr>
              <a:t>I bands</a:t>
            </a:r>
            <a:r>
              <a:rPr lang="en-US" sz="2400" dirty="0" smtClean="0"/>
              <a:t> (light bands) are anchored to the Z lines and are length of actin filaments</a:t>
            </a:r>
          </a:p>
          <a:p>
            <a:pPr lvl="1"/>
            <a:r>
              <a:rPr lang="en-US" sz="2400" u="sng" dirty="0" smtClean="0">
                <a:solidFill>
                  <a:schemeClr val="accent5"/>
                </a:solidFill>
              </a:rPr>
              <a:t>A bands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smtClean="0"/>
              <a:t>(dark bands) are the length of myosin filaments</a:t>
            </a:r>
            <a:endParaRPr lang="en-US" sz="2400" u="sng" dirty="0">
              <a:solidFill>
                <a:schemeClr val="accent5"/>
              </a:solidFill>
            </a:endParaRPr>
          </a:p>
        </p:txBody>
      </p:sp>
      <p:pic>
        <p:nvPicPr>
          <p:cNvPr id="4" name="Picture 5" descr="08_02"/>
          <p:cNvPicPr>
            <a:picLocks noChangeAspect="1" noChangeArrowheads="1"/>
          </p:cNvPicPr>
          <p:nvPr/>
        </p:nvPicPr>
        <p:blipFill>
          <a:blip r:embed="rId2" cstate="print"/>
          <a:srcRect t="2500" b="5000"/>
          <a:stretch>
            <a:fillRect/>
          </a:stretch>
        </p:blipFill>
        <p:spPr bwMode="auto">
          <a:xfrm>
            <a:off x="2035631" y="3707191"/>
            <a:ext cx="5272877" cy="2998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7160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02484-11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5655093" y="6054300"/>
            <a:ext cx="12024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00000"/>
                </a:solidFill>
                <a:latin typeface="Arial" charset="0"/>
              </a:rPr>
              <a:t>Length of actin (thin, light stripes)</a:t>
            </a:r>
          </a:p>
        </p:txBody>
      </p:sp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4038600" y="2439904"/>
            <a:ext cx="9398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I band</a:t>
            </a: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5562600" y="2439904"/>
            <a:ext cx="10442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A band</a:t>
            </a:r>
          </a:p>
        </p:txBody>
      </p:sp>
      <p:sp>
        <p:nvSpPr>
          <p:cNvPr id="7" name="Line 35"/>
          <p:cNvSpPr>
            <a:spLocks noChangeShapeType="1"/>
          </p:cNvSpPr>
          <p:nvPr/>
        </p:nvSpPr>
        <p:spPr bwMode="auto">
          <a:xfrm>
            <a:off x="3810000" y="28194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30"/>
          <p:cNvSpPr>
            <a:spLocks noChangeShapeType="1"/>
          </p:cNvSpPr>
          <p:nvPr/>
        </p:nvSpPr>
        <p:spPr bwMode="auto">
          <a:xfrm>
            <a:off x="5181600" y="2819400"/>
            <a:ext cx="1600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4"/>
          <p:cNvSpPr>
            <a:spLocks noChangeShapeType="1"/>
          </p:cNvSpPr>
          <p:nvPr/>
        </p:nvSpPr>
        <p:spPr bwMode="auto">
          <a:xfrm>
            <a:off x="3810000" y="22860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4"/>
          <p:cNvSpPr>
            <a:spLocks noChangeShapeType="1"/>
          </p:cNvSpPr>
          <p:nvPr/>
        </p:nvSpPr>
        <p:spPr bwMode="auto">
          <a:xfrm>
            <a:off x="5181600" y="22860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34"/>
          <p:cNvSpPr>
            <a:spLocks noChangeShapeType="1"/>
          </p:cNvSpPr>
          <p:nvPr/>
        </p:nvSpPr>
        <p:spPr bwMode="auto">
          <a:xfrm>
            <a:off x="5334000" y="2322596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34"/>
          <p:cNvSpPr>
            <a:spLocks noChangeShapeType="1"/>
          </p:cNvSpPr>
          <p:nvPr/>
        </p:nvSpPr>
        <p:spPr bwMode="auto">
          <a:xfrm>
            <a:off x="6781800" y="2347913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9"/>
          <p:cNvSpPr>
            <a:spLocks noChangeShapeType="1"/>
          </p:cNvSpPr>
          <p:nvPr/>
        </p:nvSpPr>
        <p:spPr bwMode="auto">
          <a:xfrm>
            <a:off x="4631529" y="2881312"/>
            <a:ext cx="1624770" cy="3172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39"/>
          <p:cNvSpPr>
            <a:spLocks noChangeShapeType="1"/>
          </p:cNvSpPr>
          <p:nvPr/>
        </p:nvSpPr>
        <p:spPr bwMode="auto">
          <a:xfrm>
            <a:off x="5941841" y="2881313"/>
            <a:ext cx="2032606" cy="298832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38"/>
          <p:cNvSpPr txBox="1">
            <a:spLocks noChangeArrowheads="1"/>
          </p:cNvSpPr>
          <p:nvPr/>
        </p:nvSpPr>
        <p:spPr bwMode="auto">
          <a:xfrm>
            <a:off x="7619999" y="5869634"/>
            <a:ext cx="13255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00000"/>
                </a:solidFill>
                <a:latin typeface="Arial" charset="0"/>
              </a:rPr>
              <a:t>Length of myosin heads (wide, dark stripes)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4327525" y="1560513"/>
            <a:ext cx="74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Z line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7038470" y="1638217"/>
            <a:ext cx="74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Z line</a:t>
            </a:r>
          </a:p>
        </p:txBody>
      </p:sp>
    </p:spTree>
    <p:extLst>
      <p:ext uri="{BB962C8B-B14F-4D97-AF65-F5344CB8AC3E}">
        <p14:creationId xmlns:p14="http://schemas.microsoft.com/office/powerpoint/2010/main" val="362933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02484-1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4" y="0"/>
            <a:ext cx="53104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08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arcom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5340"/>
            <a:ext cx="9144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39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02484-11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0" y="653586"/>
            <a:ext cx="8659235" cy="603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72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Filament Theory</a:t>
            </a:r>
            <a:endParaRPr lang="en-US" dirty="0"/>
          </a:p>
        </p:txBody>
      </p:sp>
      <p:pic>
        <p:nvPicPr>
          <p:cNvPr id="3" name="Picture 2" descr="http://4.bp.blogspot.com/-dJ45xP1wevk/TX9bIrjgxtI/AAAAAAAAACk/6ME7GlKFd7E/s1600/adpat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88498"/>
            <a:ext cx="6073925" cy="5014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8581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Filament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Myosin heads attach to actin molecules at a binding site</a:t>
            </a:r>
          </a:p>
          <a:p>
            <a:endParaRPr lang="en-US" dirty="0"/>
          </a:p>
          <a:p>
            <a:r>
              <a:rPr lang="en-US" dirty="0" smtClean="0"/>
              <a:t>Cross-bridge bends and pulls actin, causing the actin filament to slide across the myosin, toward the center of the sarcomere, causing it to shorten (Z lines move closer together).  </a:t>
            </a:r>
          </a:p>
          <a:p>
            <a:endParaRPr lang="en-US" dirty="0"/>
          </a:p>
          <a:p>
            <a:r>
              <a:rPr lang="en-US" dirty="0" smtClean="0"/>
              <a:t>Myosin releases… attaches to new binding site and pulls again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Energy is provided from the conversion of ATP to ADP </a:t>
            </a:r>
          </a:p>
          <a:p>
            <a:pPr lvl="1"/>
            <a:r>
              <a:rPr lang="en-US" dirty="0"/>
              <a:t>Releases a ton of energy!!</a:t>
            </a:r>
          </a:p>
          <a:p>
            <a:pPr lvl="1"/>
            <a:r>
              <a:rPr lang="en-US" dirty="0"/>
              <a:t>Energy is needed to properly position myosin cross-bridge so that </a:t>
            </a:r>
            <a:r>
              <a:rPr lang="en-US" dirty="0" smtClean="0"/>
              <a:t>it </a:t>
            </a:r>
            <a:r>
              <a:rPr lang="en-US" dirty="0"/>
              <a:t>can bind with </a:t>
            </a:r>
            <a:r>
              <a:rPr lang="en-US" dirty="0" smtClean="0"/>
              <a:t>actin</a:t>
            </a:r>
          </a:p>
          <a:p>
            <a:endParaRPr lang="en-US" dirty="0"/>
          </a:p>
          <a:p>
            <a:r>
              <a:rPr lang="en-US" dirty="0" smtClean="0"/>
              <a:t>Cycle of “grab and release, grab and release” will continue as long as ATP is available</a:t>
            </a:r>
          </a:p>
        </p:txBody>
      </p:sp>
    </p:spTree>
    <p:extLst>
      <p:ext uri="{BB962C8B-B14F-4D97-AF65-F5344CB8AC3E}">
        <p14:creationId xmlns:p14="http://schemas.microsoft.com/office/powerpoint/2010/main" val="293455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Neuromuscular 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2"/>
                </a:solidFill>
              </a:rPr>
              <a:t>Motor neurons</a:t>
            </a:r>
            <a:r>
              <a:rPr lang="en-US" dirty="0" smtClean="0"/>
              <a:t> – the cells that cause muscle fibers to contract</a:t>
            </a:r>
          </a:p>
          <a:p>
            <a:pPr lvl="1"/>
            <a:r>
              <a:rPr lang="en-US" dirty="0">
                <a:solidFill>
                  <a:srgbClr val="292934"/>
                </a:solidFill>
              </a:rPr>
              <a:t>What type of cells are these?  What do they look like?</a:t>
            </a:r>
          </a:p>
          <a:p>
            <a:pPr lvl="2"/>
            <a:r>
              <a:rPr lang="en-US" dirty="0">
                <a:solidFill>
                  <a:srgbClr val="292934"/>
                </a:solidFill>
              </a:rPr>
              <a:t> Root word “</a:t>
            </a:r>
            <a:r>
              <a:rPr lang="en-US" dirty="0" err="1">
                <a:solidFill>
                  <a:srgbClr val="292934"/>
                </a:solidFill>
              </a:rPr>
              <a:t>Neuro</a:t>
            </a:r>
            <a:r>
              <a:rPr lang="en-US" dirty="0">
                <a:solidFill>
                  <a:srgbClr val="292934"/>
                </a:solidFill>
              </a:rPr>
              <a:t>”?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The axon of the motor neuron extends outward from the brain or spinal cord.  The muscle fiber will only contract when stimulated by the motor neuron.</a:t>
            </a:r>
            <a:endParaRPr lang="en-US" dirty="0" smtClean="0">
              <a:solidFill>
                <a:srgbClr val="292934"/>
              </a:solidFill>
            </a:endParaRPr>
          </a:p>
        </p:txBody>
      </p:sp>
      <p:pic>
        <p:nvPicPr>
          <p:cNvPr id="4" name="Picture 7" descr="08_03aStructClasNeur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809" y="4633000"/>
            <a:ext cx="5376258" cy="1844000"/>
          </a:xfrm>
          <a:prstGeom prst="rect">
            <a:avLst/>
          </a:prstGeom>
          <a:noFill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452274" y="5965283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(</a:t>
            </a:r>
            <a:r>
              <a:rPr lang="en-US" sz="2000" b="1" dirty="0">
                <a:solidFill>
                  <a:srgbClr val="0000FF"/>
                </a:solidFill>
              </a:rPr>
              <a:t>motor neuron</a:t>
            </a:r>
            <a:r>
              <a:rPr lang="en-US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667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Neuromuscular 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9138"/>
            <a:ext cx="8229600" cy="4876800"/>
          </a:xfrm>
        </p:spPr>
        <p:txBody>
          <a:bodyPr/>
          <a:lstStyle/>
          <a:p>
            <a:r>
              <a:rPr lang="en-US" b="1" u="sng" dirty="0">
                <a:solidFill>
                  <a:schemeClr val="tx2"/>
                </a:solidFill>
              </a:rPr>
              <a:t>N</a:t>
            </a:r>
            <a:r>
              <a:rPr lang="en-US" b="1" u="sng" dirty="0" smtClean="0">
                <a:solidFill>
                  <a:schemeClr val="tx2"/>
                </a:solidFill>
              </a:rPr>
              <a:t>euromuscular Junction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- The </a:t>
            </a:r>
            <a:r>
              <a:rPr lang="en-US" dirty="0"/>
              <a:t>site where the motor neuron and muscle fiber meet </a:t>
            </a:r>
            <a:endParaRPr lang="en-US" b="1" u="sng" dirty="0" smtClean="0">
              <a:solidFill>
                <a:schemeClr val="tx2"/>
              </a:solidFill>
            </a:endParaRPr>
          </a:p>
          <a:p>
            <a:endParaRPr lang="en-US" b="1" u="sng" dirty="0">
              <a:solidFill>
                <a:schemeClr val="tx2"/>
              </a:solidFill>
            </a:endParaRPr>
          </a:p>
          <a:p>
            <a:r>
              <a:rPr lang="en-US" b="1" u="sng" dirty="0" smtClean="0">
                <a:solidFill>
                  <a:schemeClr val="tx2"/>
                </a:solidFill>
              </a:rPr>
              <a:t>Synaptic Cleft </a:t>
            </a:r>
            <a:r>
              <a:rPr lang="en-US" dirty="0" smtClean="0">
                <a:solidFill>
                  <a:srgbClr val="292934"/>
                </a:solidFill>
              </a:rPr>
              <a:t>– Small gap between the motor neuron and the muscle fiber</a:t>
            </a:r>
            <a:br>
              <a:rPr lang="en-US" dirty="0" smtClean="0">
                <a:solidFill>
                  <a:srgbClr val="292934"/>
                </a:solidFill>
              </a:rPr>
            </a:br>
            <a:endParaRPr lang="en-US" dirty="0" smtClean="0">
              <a:solidFill>
                <a:srgbClr val="292934"/>
              </a:solidFill>
            </a:endParaRPr>
          </a:p>
          <a:p>
            <a:r>
              <a:rPr lang="en-US" b="1" u="sng" dirty="0" smtClean="0">
                <a:solidFill>
                  <a:srgbClr val="D2533C"/>
                </a:solidFill>
              </a:rPr>
              <a:t>Neurotransmitter</a:t>
            </a:r>
            <a:r>
              <a:rPr lang="en-US" dirty="0" smtClean="0">
                <a:solidFill>
                  <a:srgbClr val="292934"/>
                </a:solidFill>
              </a:rPr>
              <a:t> – chemical messenger</a:t>
            </a:r>
          </a:p>
          <a:p>
            <a:pPr lvl="1"/>
            <a:r>
              <a:rPr lang="en-US" dirty="0" smtClean="0">
                <a:solidFill>
                  <a:srgbClr val="292934"/>
                </a:solidFill>
              </a:rPr>
              <a:t>Relays the messages from the motor neuron to the muscle fiber</a:t>
            </a:r>
          </a:p>
          <a:p>
            <a:pPr lvl="1"/>
            <a:r>
              <a:rPr lang="en-US" dirty="0" smtClean="0">
                <a:solidFill>
                  <a:srgbClr val="292934"/>
                </a:solidFill>
              </a:rPr>
              <a:t>Crosses the synaptic cleft</a:t>
            </a:r>
          </a:p>
        </p:txBody>
      </p:sp>
    </p:spTree>
    <p:extLst>
      <p:ext uri="{BB962C8B-B14F-4D97-AF65-F5344CB8AC3E}">
        <p14:creationId xmlns:p14="http://schemas.microsoft.com/office/powerpoint/2010/main" val="4833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8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457200"/>
            <a:ext cx="8128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910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Muscles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3200" b="1" dirty="0"/>
              <a:t>Function</a:t>
            </a:r>
            <a:r>
              <a:rPr lang="en-US" sz="3200" dirty="0"/>
              <a:t> – body movement </a:t>
            </a:r>
            <a:r>
              <a:rPr lang="en-US" sz="3200" dirty="0" smtClean="0"/>
              <a:t>when the </a:t>
            </a:r>
            <a:r>
              <a:rPr lang="en-US" sz="3200" dirty="0"/>
              <a:t>muscle is contracted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27789"/>
              </p:ext>
            </p:extLst>
          </p:nvPr>
        </p:nvGraphicFramePr>
        <p:xfrm>
          <a:off x="2003612" y="2932397"/>
          <a:ext cx="5496859" cy="3484838"/>
        </p:xfrm>
        <a:graphic>
          <a:graphicData uri="http://schemas.openxmlformats.org/drawingml/2006/table">
            <a:tbl>
              <a:tblPr/>
              <a:tblGrid>
                <a:gridCol w="1643639"/>
                <a:gridCol w="3853220"/>
              </a:tblGrid>
              <a:tr h="497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Abductor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Moves part away from body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97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Adductor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Moves part toward body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97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Depressor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Lowers a part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97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Extensor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Extends a part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97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Flexor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Flexes a part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97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Levator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Elevates a part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97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Rotator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Rotates a part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1751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Neuromuscular 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motor neuron and the muscle fibers that it controls make up a </a:t>
            </a:r>
            <a:r>
              <a:rPr lang="en-US" b="1" u="sng" dirty="0" smtClean="0">
                <a:solidFill>
                  <a:schemeClr val="tx2"/>
                </a:solidFill>
              </a:rPr>
              <a:t>motor unit</a:t>
            </a:r>
          </a:p>
          <a:p>
            <a:pPr lvl="1"/>
            <a:r>
              <a:rPr lang="en-US" dirty="0" smtClean="0">
                <a:solidFill>
                  <a:srgbClr val="292934"/>
                </a:solidFill>
              </a:rPr>
              <a:t>A motor neuron may connect to as few as 4 muscle fibers and as many as 1000s of muscle fibers</a:t>
            </a:r>
          </a:p>
          <a:p>
            <a:endParaRPr lang="en-US" b="1" u="sng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rgbClr val="292934"/>
                </a:solidFill>
              </a:rPr>
              <a:t>When stimulated to do so, the muscle fibers of the motor unit contract all at once</a:t>
            </a:r>
            <a:br>
              <a:rPr lang="en-US" dirty="0" smtClean="0">
                <a:solidFill>
                  <a:srgbClr val="292934"/>
                </a:solidFill>
              </a:rPr>
            </a:br>
            <a:endParaRPr lang="en-US" dirty="0" smtClean="0">
              <a:solidFill>
                <a:srgbClr val="292934"/>
              </a:solidFill>
            </a:endParaRPr>
          </a:p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5" name="Picture 5" descr="shi25707_09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927" y="1673352"/>
            <a:ext cx="2488446" cy="471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2160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Stimulus for Contraction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 smtClean="0"/>
              <a:t>In skeletal muscle, neurotransmitter = Acetylcholine (</a:t>
            </a:r>
            <a:r>
              <a:rPr lang="en-US" i="1" dirty="0" err="1" smtClean="0"/>
              <a:t>ACh</a:t>
            </a:r>
            <a:r>
              <a:rPr lang="en-US" i="1" dirty="0" smtClean="0"/>
              <a:t>)</a:t>
            </a:r>
          </a:p>
          <a:p>
            <a:endParaRPr lang="en-US" dirty="0" smtClean="0"/>
          </a:p>
          <a:p>
            <a:pPr marL="223838" indent="-223838">
              <a:buFont typeface="+mj-lt"/>
              <a:buAutoNum type="arabicPeriod"/>
            </a:pPr>
            <a:r>
              <a:rPr lang="en-US" b="1" dirty="0" smtClean="0"/>
              <a:t>Nerve impulse </a:t>
            </a:r>
            <a:r>
              <a:rPr lang="en-US" dirty="0" smtClean="0"/>
              <a:t>travels down motor neuron to the neuromuscular junction, causing </a:t>
            </a:r>
            <a:r>
              <a:rPr lang="en-US" dirty="0" err="1" smtClean="0"/>
              <a:t>ACh</a:t>
            </a:r>
            <a:r>
              <a:rPr lang="en-US" dirty="0" smtClean="0"/>
              <a:t> to be released from synaptic vesicles</a:t>
            </a:r>
          </a:p>
          <a:p>
            <a:pPr marL="223838" indent="-223838">
              <a:buFont typeface="+mj-lt"/>
              <a:buAutoNum type="arabicPeriod"/>
            </a:pPr>
            <a:endParaRPr lang="en-US" dirty="0"/>
          </a:p>
          <a:p>
            <a:pPr marL="223838" lvl="0" indent="-223838">
              <a:buFont typeface="+mj-lt"/>
              <a:buAutoNum type="arabicPeriod"/>
            </a:pPr>
            <a:r>
              <a:rPr lang="en-US" dirty="0" err="1"/>
              <a:t>ACh</a:t>
            </a:r>
            <a:r>
              <a:rPr lang="en-US" dirty="0"/>
              <a:t> crosses the synaptic cleft and binds to Ach receptors on the motor end plate which generates a </a:t>
            </a:r>
            <a:r>
              <a:rPr lang="en-US" b="1" dirty="0"/>
              <a:t>muscle impulse</a:t>
            </a:r>
            <a:br>
              <a:rPr lang="en-US" b="1" dirty="0"/>
            </a:br>
            <a:endParaRPr lang="en-US" dirty="0"/>
          </a:p>
          <a:p>
            <a:pPr marL="223838" lvl="0" indent="-223838">
              <a:buFont typeface="+mj-lt"/>
              <a:buAutoNum type="arabicPeriod"/>
            </a:pPr>
            <a:r>
              <a:rPr lang="en-US" dirty="0"/>
              <a:t>Muscle impulse travels down the T-tubule (through the muscle fiber) and eventually reaches the sarcoplasmic reticulum, causing calcium ions to be released.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29999" y="4035845"/>
            <a:ext cx="0" cy="3681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34386" y="5124093"/>
            <a:ext cx="0" cy="3681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31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Stimulus for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/>
          </a:bodyPr>
          <a:lstStyle/>
          <a:p>
            <a:pPr marL="342900" lvl="0" indent="-342900">
              <a:buFont typeface="+mj-lt"/>
              <a:buAutoNum type="arabicPeriod" startAt="4"/>
            </a:pPr>
            <a:r>
              <a:rPr lang="en-US" dirty="0"/>
              <a:t>Calcium ions bind to troponin and change its </a:t>
            </a:r>
            <a:r>
              <a:rPr lang="en-US" dirty="0" smtClean="0"/>
              <a:t>shape and </a:t>
            </a:r>
            <a:r>
              <a:rPr lang="en-US" dirty="0"/>
              <a:t>the position of </a:t>
            </a:r>
            <a:r>
              <a:rPr lang="en-US" dirty="0" err="1"/>
              <a:t>tropomyosin</a:t>
            </a:r>
            <a:r>
              <a:rPr lang="en-US" dirty="0"/>
              <a:t> is altered, allowing binding sites to be exposed</a:t>
            </a:r>
            <a:br>
              <a:rPr lang="en-US" dirty="0"/>
            </a:br>
            <a:endParaRPr lang="en-US" dirty="0"/>
          </a:p>
          <a:p>
            <a:pPr marL="342900" lvl="0" indent="-342900">
              <a:buFont typeface="+mj-lt"/>
              <a:buAutoNum type="arabicPeriod" startAt="4"/>
            </a:pPr>
            <a:r>
              <a:rPr lang="en-US" dirty="0"/>
              <a:t>Myosin heads bind to the actin and form </a:t>
            </a:r>
            <a:r>
              <a:rPr lang="en-US" dirty="0" err="1"/>
              <a:t>crossbridge</a:t>
            </a:r>
            <a:r>
              <a:rPr lang="en-US" dirty="0"/>
              <a:t>, pulling the actin filament across the myosin filament and causing the sarcomere to shorten</a:t>
            </a:r>
            <a:br>
              <a:rPr lang="en-US" dirty="0"/>
            </a:br>
            <a:endParaRPr lang="en-US" dirty="0"/>
          </a:p>
          <a:p>
            <a:pPr marL="342900" lvl="0" indent="-342900">
              <a:buFont typeface="+mj-lt"/>
              <a:buAutoNum type="arabicPeriod" startAt="4"/>
            </a:pPr>
            <a:r>
              <a:rPr lang="en-US" dirty="0"/>
              <a:t>New ATP binds to myosin, which cause actin and myosin to break apart</a:t>
            </a:r>
            <a:br>
              <a:rPr lang="en-US" dirty="0"/>
            </a:br>
            <a:endParaRPr lang="en-US" dirty="0"/>
          </a:p>
          <a:p>
            <a:pPr marL="342900" lvl="0" indent="-342900">
              <a:buFont typeface="+mj-lt"/>
              <a:buAutoNum type="arabicPeriod" startAt="4"/>
            </a:pPr>
            <a:r>
              <a:rPr lang="en-US" dirty="0"/>
              <a:t>ATP splits into ADP and Pi (phosphate), which provides energy for the myosin head to go back to original position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71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err="1"/>
              <a:t>Acetylcholinesterase</a:t>
            </a:r>
            <a:r>
              <a:rPr lang="en-US" dirty="0"/>
              <a:t> – rapidly decomposes Ach remaining in the synapse</a:t>
            </a:r>
          </a:p>
          <a:p>
            <a:pPr marL="800100" lvl="1" indent="-342900">
              <a:buClr>
                <a:schemeClr val="accent2"/>
              </a:buClr>
              <a:buFont typeface="+mj-lt"/>
              <a:buAutoNum type="arabicPeriod"/>
            </a:pPr>
            <a:endParaRPr lang="en-US" sz="1400" dirty="0"/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 Muscle impulse stops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endParaRPr lang="en-US" sz="1400" dirty="0"/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 Stimulus to sarcolemma and muscle fiber membrane ceases</a:t>
            </a:r>
          </a:p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endParaRPr lang="en-US" sz="900" dirty="0"/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 Calcium moves back into sarcoplasmic reticulum </a:t>
            </a:r>
          </a:p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endParaRPr lang="en-US" sz="1000" dirty="0"/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 Myosin and actin binding prevented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endParaRPr lang="en-US" sz="1400" dirty="0"/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 Muscle fiber relaxes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06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Sources for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for contraction comes from </a:t>
            </a:r>
            <a:r>
              <a:rPr lang="en-US" b="1" u="sng" dirty="0" smtClean="0">
                <a:solidFill>
                  <a:srgbClr val="D2533C"/>
                </a:solidFill>
              </a:rPr>
              <a:t>ATP</a:t>
            </a:r>
            <a:r>
              <a:rPr lang="en-US" dirty="0" smtClean="0"/>
              <a:t> molecules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Muscle cells have a limited amount of </a:t>
            </a:r>
            <a:r>
              <a:rPr lang="en-US" dirty="0" smtClean="0"/>
              <a:t>ATP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couple seconds of activity will deplete the ATP in a muscle fiber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ATP must constantly be made available</a:t>
            </a:r>
            <a:endParaRPr lang="en-US" dirty="0"/>
          </a:p>
          <a:p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So where does it come from?!?</a:t>
            </a:r>
            <a:endParaRPr lang="en-US" sz="3600" dirty="0"/>
          </a:p>
          <a:p>
            <a:pPr lvl="1"/>
            <a:endParaRPr lang="en-US" dirty="0" smtClean="0"/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710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does ATP come from?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161630"/>
              </p:ext>
            </p:extLst>
          </p:nvPr>
        </p:nvGraphicFramePr>
        <p:xfrm>
          <a:off x="457200" y="1524000"/>
          <a:ext cx="8229600" cy="4884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976"/>
                <a:gridCol w="1927412"/>
                <a:gridCol w="1972236"/>
                <a:gridCol w="2799976"/>
              </a:tblGrid>
              <a:tr h="7321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Source/Process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Molecule that is broken down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When the process is used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 on the body</a:t>
                      </a:r>
                      <a:endParaRPr lang="en-US" dirty="0"/>
                    </a:p>
                  </a:txBody>
                  <a:tcPr anchor="ctr"/>
                </a:tc>
              </a:tr>
              <a:tr h="140447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Aerobic Respiration</a:t>
                      </a:r>
                      <a:r>
                        <a:rPr lang="en-US" b="1" baseline="0" dirty="0" smtClean="0"/>
                        <a:t> </a:t>
                      </a:r>
                      <a:br>
                        <a:rPr lang="en-US" b="1" baseline="0" dirty="0" smtClean="0"/>
                      </a:br>
                      <a:r>
                        <a:rPr lang="en-US" b="1" baseline="0" dirty="0" smtClean="0"/>
                        <a:t>(Cellular Respiration)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Fatty</a:t>
                      </a:r>
                      <a:r>
                        <a:rPr lang="en-US" baseline="0" dirty="0" smtClean="0"/>
                        <a:t> acids</a:t>
                      </a:r>
                    </a:p>
                    <a:p>
                      <a:pPr algn="ctr"/>
                      <a:r>
                        <a:rPr lang="en-US" baseline="0" dirty="0" smtClean="0"/>
                        <a:t>Glucose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When oxygen is</a:t>
                      </a:r>
                      <a:r>
                        <a:rPr lang="en-US" baseline="0" dirty="0" smtClean="0"/>
                        <a:t> present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Nothing major –</a:t>
                      </a:r>
                      <a:r>
                        <a:rPr lang="en-US" baseline="0" dirty="0" smtClean="0"/>
                        <a:t> ATP is released, with extra CO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and 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O</a:t>
                      </a:r>
                      <a:endParaRPr lang="en-US" dirty="0"/>
                    </a:p>
                  </a:txBody>
                  <a:tcPr anchor="ctr"/>
                </a:tc>
              </a:tr>
              <a:tr h="128494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Utilization</a:t>
                      </a:r>
                      <a:r>
                        <a:rPr lang="en-US" b="1" baseline="0" dirty="0" smtClean="0"/>
                        <a:t> of </a:t>
                      </a:r>
                      <a:r>
                        <a:rPr lang="en-US" b="1" baseline="0" dirty="0" err="1" smtClean="0"/>
                        <a:t>Creatine</a:t>
                      </a:r>
                      <a:r>
                        <a:rPr lang="en-US" b="1" baseline="0" dirty="0" smtClean="0"/>
                        <a:t> Phosphate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Creatine</a:t>
                      </a:r>
                      <a:r>
                        <a:rPr lang="en-US" dirty="0" smtClean="0"/>
                        <a:t> Phosphate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When oxygen supply first drops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 sec high</a:t>
                      </a:r>
                      <a:r>
                        <a:rPr lang="en-US" baseline="0" dirty="0" smtClean="0"/>
                        <a:t> energy</a:t>
                      </a:r>
                    </a:p>
                    <a:p>
                      <a:pPr algn="ctr"/>
                      <a:r>
                        <a:rPr lang="en-US" baseline="0" dirty="0" smtClean="0"/>
                        <a:t>1 min moderate energy</a:t>
                      </a:r>
                      <a:endParaRPr lang="en-US" dirty="0"/>
                    </a:p>
                  </a:txBody>
                  <a:tcPr anchor="ctr"/>
                </a:tc>
              </a:tr>
              <a:tr h="11239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Anaerobic</a:t>
                      </a:r>
                      <a:r>
                        <a:rPr lang="en-US" b="1" baseline="0" dirty="0" smtClean="0"/>
                        <a:t> Respiration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Glucose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When there is not enough oxygen</a:t>
                      </a:r>
                      <a:r>
                        <a:rPr lang="en-US" baseline="0" dirty="0" smtClean="0"/>
                        <a:t> present and CP has been exhausted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Produces</a:t>
                      </a:r>
                      <a:r>
                        <a:rPr lang="en-US" baseline="0" dirty="0" smtClean="0"/>
                        <a:t> lactic acid which can lead to muscle fatigue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2271059"/>
            <a:ext cx="8229600" cy="13745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3645647"/>
            <a:ext cx="8229600" cy="12849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930588"/>
            <a:ext cx="8229600" cy="13626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53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1-12 at 4.21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96" y="156800"/>
            <a:ext cx="83566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5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Debt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rest or moderate activity, there is enough oxygen to supply the muscle</a:t>
            </a:r>
          </a:p>
          <a:p>
            <a:pPr lvl="1"/>
            <a:r>
              <a:rPr lang="en-US" dirty="0" smtClean="0"/>
              <a:t>Cells can use </a:t>
            </a:r>
            <a:r>
              <a:rPr lang="en-US" b="1" dirty="0" smtClean="0"/>
              <a:t>aerobic respiration </a:t>
            </a:r>
            <a:r>
              <a:rPr lang="en-US" dirty="0" smtClean="0"/>
              <a:t>to produce energy</a:t>
            </a:r>
          </a:p>
          <a:p>
            <a:pPr lvl="1"/>
            <a:r>
              <a:rPr lang="en-US" dirty="0" smtClean="0"/>
              <a:t>Nothing bad comes out of it – just CO2, H20, and energy!</a:t>
            </a:r>
          </a:p>
          <a:p>
            <a:endParaRPr lang="en-US" dirty="0"/>
          </a:p>
          <a:p>
            <a:r>
              <a:rPr lang="en-US" dirty="0" smtClean="0"/>
              <a:t>During strenuous activity, oxygen deficiency may develop</a:t>
            </a:r>
          </a:p>
          <a:p>
            <a:pPr lvl="1"/>
            <a:r>
              <a:rPr lang="en-US" dirty="0" smtClean="0"/>
              <a:t>Cells have to use </a:t>
            </a:r>
            <a:r>
              <a:rPr lang="en-US" b="1" dirty="0" smtClean="0"/>
              <a:t>anaerobic respiration </a:t>
            </a:r>
            <a:r>
              <a:rPr lang="en-US" dirty="0" smtClean="0"/>
              <a:t>to produce energy</a:t>
            </a:r>
          </a:p>
          <a:p>
            <a:pPr lvl="1"/>
            <a:r>
              <a:rPr lang="en-US" dirty="0" smtClean="0"/>
              <a:t>Lactic acid is a product – causes muscle fatigue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1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Debt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liver will attempt to convert </a:t>
            </a:r>
            <a:r>
              <a:rPr lang="en-US" i="1" u="sng" dirty="0" smtClean="0"/>
              <a:t>the lactic acid back into glucose</a:t>
            </a:r>
            <a:r>
              <a:rPr lang="en-US" dirty="0" smtClean="0"/>
              <a:t>, however, during strenuous activity, </a:t>
            </a:r>
            <a:r>
              <a:rPr lang="en-US" i="1" u="sng" dirty="0" smtClean="0"/>
              <a:t>more lactic acid</a:t>
            </a:r>
            <a:r>
              <a:rPr lang="en-US" dirty="0" smtClean="0"/>
              <a:t> is being created than the liver can keep up with</a:t>
            </a:r>
          </a:p>
          <a:p>
            <a:endParaRPr lang="en-US" dirty="0"/>
          </a:p>
          <a:p>
            <a:r>
              <a:rPr lang="en-US" dirty="0" smtClean="0"/>
              <a:t>As a result, </a:t>
            </a:r>
            <a:r>
              <a:rPr lang="en-US" i="1" u="sng" dirty="0" smtClean="0"/>
              <a:t>lactic acid builds up in the muscle tissue</a:t>
            </a:r>
          </a:p>
          <a:p>
            <a:pPr marL="0" indent="0">
              <a:buNone/>
            </a:pPr>
            <a:endParaRPr lang="en-US" i="1" u="sng" dirty="0" smtClean="0"/>
          </a:p>
          <a:p>
            <a:r>
              <a:rPr lang="en-US" dirty="0" smtClean="0"/>
              <a:t>When lactic acid accumulates in the muscle, the muscle </a:t>
            </a:r>
            <a:r>
              <a:rPr lang="en-US" dirty="0"/>
              <a:t>loses its ability to </a:t>
            </a:r>
            <a:r>
              <a:rPr lang="en-US" dirty="0" smtClean="0"/>
              <a:t>contract, which is </a:t>
            </a:r>
            <a:r>
              <a:rPr lang="en-US" dirty="0"/>
              <a:t>referred to as </a:t>
            </a:r>
            <a:r>
              <a:rPr lang="en-US" i="1" u="sng" dirty="0"/>
              <a:t>fatigue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Following strenuous exercise, the liver continues to work to convert the lactic acid into glucose.  However the process requires a lot of oxygen.  The amount of oxygen required is known as </a:t>
            </a:r>
            <a:r>
              <a:rPr lang="en-US" b="1" u="sng" dirty="0" smtClean="0"/>
              <a:t>oxygen debt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Leads to breathing heavily following a hard workout</a:t>
            </a:r>
          </a:p>
        </p:txBody>
      </p:sp>
    </p:spTree>
    <p:extLst>
      <p:ext uri="{BB962C8B-B14F-4D97-AF65-F5344CB8AC3E}">
        <p14:creationId xmlns:p14="http://schemas.microsoft.com/office/powerpoint/2010/main" val="1105717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Actions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17" y="1673352"/>
            <a:ext cx="4870823" cy="4718304"/>
          </a:xfrm>
        </p:spPr>
        <p:txBody>
          <a:bodyPr>
            <a:normAutofit fontScale="92500"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Origin</a:t>
            </a:r>
            <a:r>
              <a:rPr lang="en-US" dirty="0"/>
              <a:t> – </a:t>
            </a:r>
            <a:r>
              <a:rPr lang="en-US" dirty="0" smtClean="0"/>
              <a:t>muscle </a:t>
            </a:r>
            <a:r>
              <a:rPr lang="en-US" dirty="0"/>
              <a:t>attachment that remains </a:t>
            </a:r>
            <a:r>
              <a:rPr lang="en-US" dirty="0" smtClean="0"/>
              <a:t>fixed (does not move)</a:t>
            </a:r>
            <a:endParaRPr lang="en-US" dirty="0"/>
          </a:p>
          <a:p>
            <a:endParaRPr lang="en-US" dirty="0"/>
          </a:p>
          <a:p>
            <a:r>
              <a:rPr lang="en-US" u="sng" dirty="0">
                <a:solidFill>
                  <a:schemeClr val="tx2"/>
                </a:solidFill>
              </a:rPr>
              <a:t>Insertion</a:t>
            </a:r>
            <a:r>
              <a:rPr lang="en-US" dirty="0"/>
              <a:t> – </a:t>
            </a:r>
            <a:r>
              <a:rPr lang="en-US" dirty="0" smtClean="0"/>
              <a:t>muscle </a:t>
            </a:r>
            <a:r>
              <a:rPr lang="en-US" dirty="0"/>
              <a:t>attachment that </a:t>
            </a:r>
            <a:r>
              <a:rPr lang="en-US" dirty="0" smtClean="0"/>
              <a:t>moves on contraction</a:t>
            </a:r>
            <a:endParaRPr lang="en-US" dirty="0"/>
          </a:p>
          <a:p>
            <a:endParaRPr lang="en-US" dirty="0"/>
          </a:p>
          <a:p>
            <a:r>
              <a:rPr lang="en-US" u="sng" dirty="0">
                <a:solidFill>
                  <a:schemeClr val="tx2"/>
                </a:solidFill>
              </a:rPr>
              <a:t>Action</a:t>
            </a:r>
            <a:r>
              <a:rPr lang="en-US" dirty="0"/>
              <a:t> – </a:t>
            </a:r>
            <a:r>
              <a:rPr lang="en-US" dirty="0" smtClean="0"/>
              <a:t>body </a:t>
            </a:r>
            <a:r>
              <a:rPr lang="en-US" dirty="0"/>
              <a:t>movement that a muscle produces</a:t>
            </a:r>
          </a:p>
          <a:p>
            <a:pPr lvl="1"/>
            <a:r>
              <a:rPr lang="en-US" dirty="0"/>
              <a:t>Flexion, extension, abduction, adduction, etc.</a:t>
            </a:r>
          </a:p>
          <a:p>
            <a:endParaRPr lang="en-US" dirty="0"/>
          </a:p>
        </p:txBody>
      </p:sp>
      <p:pic>
        <p:nvPicPr>
          <p:cNvPr id="6" name="Picture 2" descr="origin-insertion unlab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079" y="1673352"/>
            <a:ext cx="2060575" cy="4578350"/>
          </a:xfrm>
          <a:prstGeom prst="rect">
            <a:avLst/>
          </a:prstGeom>
          <a:noFill/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1942223" y="2054352"/>
            <a:ext cx="2091893" cy="634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1927283" y="3690471"/>
            <a:ext cx="2106834" cy="15673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72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Muscles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8138">
              <a:buSzPct val="100000"/>
              <a:buFont typeface="+mj-lt"/>
              <a:buAutoNum type="arabicPeriod" startAt="3"/>
            </a:pPr>
            <a:r>
              <a:rPr lang="en-US" b="1" dirty="0" smtClean="0"/>
              <a:t> </a:t>
            </a:r>
            <a:r>
              <a:rPr lang="en-US" sz="3200" b="1" dirty="0"/>
              <a:t>Shape </a:t>
            </a:r>
            <a:r>
              <a:rPr lang="en-US" sz="3200" dirty="0"/>
              <a:t>– relative shape of the muscle</a:t>
            </a:r>
          </a:p>
          <a:p>
            <a:pPr marL="274320" lvl="1" indent="0">
              <a:buSzPct val="100000"/>
              <a:buNone/>
            </a:pP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  <a:p>
            <a:endParaRPr lang="en-US" dirty="0"/>
          </a:p>
        </p:txBody>
      </p:sp>
      <p:graphicFrame>
        <p:nvGraphicFramePr>
          <p:cNvPr id="7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30302"/>
              </p:ext>
            </p:extLst>
          </p:nvPr>
        </p:nvGraphicFramePr>
        <p:xfrm>
          <a:off x="1882585" y="2801694"/>
          <a:ext cx="4736353" cy="338395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32929"/>
                <a:gridCol w="2703424"/>
              </a:tblGrid>
              <a:tr h="556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Deltoid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Shaped like delta ∆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14" marB="45714" horzOverflow="overflow"/>
                </a:tc>
              </a:tr>
              <a:tr h="565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Orbicularis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Circular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14" marB="45714" horzOverflow="overflow"/>
                </a:tc>
              </a:tr>
              <a:tr h="565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Serratus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Saw-toothed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14" marB="45714" horzOverflow="overflow"/>
                </a:tc>
              </a:tr>
              <a:tr h="565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Quadratus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i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Square</a:t>
                      </a:r>
                      <a:endParaRPr kumimoji="0" lang="en-US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14" marB="45714" horzOverflow="overflow"/>
                </a:tc>
              </a:tr>
              <a:tr h="565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Rhomboideus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i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Diamond-shaped</a:t>
                      </a:r>
                      <a:endParaRPr kumimoji="0" lang="en-US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14" marB="45714" horzOverflow="overflow"/>
                </a:tc>
              </a:tr>
              <a:tr h="565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Trapezius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Trapezoidal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14" marB="45714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1282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02484-10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06" y="792958"/>
            <a:ext cx="6553200" cy="55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890178" y="807899"/>
            <a:ext cx="2578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Does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NOT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move when 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muscle contracts</a:t>
            </a: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3901884" y="1074320"/>
            <a:ext cx="1828800" cy="0"/>
          </a:xfrm>
          <a:prstGeom prst="straightConnector1">
            <a:avLst/>
          </a:prstGeom>
          <a:noFill/>
          <a:ln w="28575">
            <a:solidFill>
              <a:srgbClr val="0066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8"/>
          <p:cNvSpPr txBox="1">
            <a:spLocks noChangeArrowheads="1"/>
          </p:cNvSpPr>
          <p:nvPr/>
        </p:nvSpPr>
        <p:spPr bwMode="auto">
          <a:xfrm rot="20362281">
            <a:off x="5170297" y="5894012"/>
            <a:ext cx="203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Arial" charset="0"/>
              </a:rPr>
              <a:t>Does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move when 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muscle contracts</a:t>
            </a:r>
          </a:p>
        </p:txBody>
      </p:sp>
      <p:cxnSp>
        <p:nvCxnSpPr>
          <p:cNvPr id="9" name="Straight Arrow Connector 9"/>
          <p:cNvCxnSpPr>
            <a:cxnSpLocks noChangeShapeType="1"/>
          </p:cNvCxnSpPr>
          <p:nvPr/>
        </p:nvCxnSpPr>
        <p:spPr bwMode="auto">
          <a:xfrm flipV="1">
            <a:off x="4967188" y="5695548"/>
            <a:ext cx="1066800" cy="464704"/>
          </a:xfrm>
          <a:prstGeom prst="straightConnector1">
            <a:avLst/>
          </a:prstGeom>
          <a:noFill/>
          <a:ln w="28575">
            <a:solidFill>
              <a:srgbClr val="0066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5160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Working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muscles to create movement, they can </a:t>
            </a:r>
            <a:r>
              <a:rPr lang="en-US" i="1" dirty="0" smtClean="0"/>
              <a:t>only pull</a:t>
            </a:r>
          </a:p>
          <a:p>
            <a:endParaRPr lang="en-US" dirty="0"/>
          </a:p>
          <a:p>
            <a:r>
              <a:rPr lang="en-US" dirty="0" smtClean="0"/>
              <a:t>Muscles in the body rarely work alone &amp; are usually arranged in groups surrounding a joint</a:t>
            </a:r>
          </a:p>
          <a:p>
            <a:endParaRPr lang="en-US" dirty="0"/>
          </a:p>
          <a:p>
            <a:r>
              <a:rPr lang="en-US" b="1" u="sng" dirty="0" smtClean="0">
                <a:solidFill>
                  <a:schemeClr val="tx2"/>
                </a:solidFill>
              </a:rPr>
              <a:t>Agonist/Prime mover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– a muscle </a:t>
            </a:r>
            <a:r>
              <a:rPr lang="en-US" dirty="0"/>
              <a:t>that contracts to perform the desired </a:t>
            </a:r>
            <a:r>
              <a:rPr lang="en-US" dirty="0" smtClean="0"/>
              <a:t>action</a:t>
            </a:r>
            <a:endParaRPr lang="en-US" b="1" u="sng" dirty="0" smtClean="0">
              <a:solidFill>
                <a:schemeClr val="tx2"/>
              </a:solidFill>
            </a:endParaRPr>
          </a:p>
          <a:p>
            <a:endParaRPr lang="en-US" b="1" u="sng" dirty="0">
              <a:solidFill>
                <a:schemeClr val="tx2"/>
              </a:solidFill>
            </a:endParaRPr>
          </a:p>
          <a:p>
            <a:r>
              <a:rPr lang="en-US" b="1" u="sng" dirty="0" smtClean="0">
                <a:solidFill>
                  <a:schemeClr val="tx2"/>
                </a:solidFill>
              </a:rPr>
              <a:t>Synergist</a:t>
            </a:r>
            <a:r>
              <a:rPr lang="en-US" dirty="0">
                <a:solidFill>
                  <a:srgbClr val="292934"/>
                </a:solidFill>
              </a:rPr>
              <a:t> - A muscle that helps the </a:t>
            </a:r>
            <a:r>
              <a:rPr lang="en-US" dirty="0" smtClean="0">
                <a:solidFill>
                  <a:srgbClr val="292934"/>
                </a:solidFill>
              </a:rPr>
              <a:t>agonist</a:t>
            </a:r>
            <a:endParaRPr lang="en-US" b="1" u="sng" dirty="0" smtClean="0">
              <a:solidFill>
                <a:schemeClr val="tx2"/>
              </a:solidFill>
            </a:endParaRPr>
          </a:p>
          <a:p>
            <a:endParaRPr lang="en-US" b="1" u="sng" dirty="0">
              <a:solidFill>
                <a:schemeClr val="tx2"/>
              </a:solidFill>
            </a:endParaRPr>
          </a:p>
          <a:p>
            <a:r>
              <a:rPr lang="en-US" b="1" u="sng" dirty="0" smtClean="0">
                <a:solidFill>
                  <a:schemeClr val="tx2"/>
                </a:solidFill>
              </a:rPr>
              <a:t>Antagonist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292934"/>
                </a:solidFill>
              </a:rPr>
              <a:t>- A </a:t>
            </a:r>
            <a:r>
              <a:rPr lang="en-US" dirty="0">
                <a:solidFill>
                  <a:srgbClr val="292934"/>
                </a:solidFill>
              </a:rPr>
              <a:t>muscle that opposes the action of the agonist, therefore undoing the desired </a:t>
            </a:r>
            <a:r>
              <a:rPr lang="en-US" dirty="0" smtClean="0">
                <a:solidFill>
                  <a:srgbClr val="292934"/>
                </a:solidFill>
              </a:rPr>
              <a:t>action</a:t>
            </a:r>
            <a:endParaRPr lang="en-US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0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Growth and Size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4315"/>
            <a:ext cx="8229600" cy="4876800"/>
          </a:xfrm>
        </p:spPr>
        <p:txBody>
          <a:bodyPr/>
          <a:lstStyle/>
          <a:p>
            <a:r>
              <a:rPr lang="en-US" b="1" u="sng" dirty="0" smtClean="0">
                <a:solidFill>
                  <a:srgbClr val="D2533C"/>
                </a:solidFill>
              </a:rPr>
              <a:t>Hypertrophy</a:t>
            </a:r>
            <a:r>
              <a:rPr lang="en-US" dirty="0" smtClean="0"/>
              <a:t> – enlargement of muscle</a:t>
            </a:r>
          </a:p>
          <a:p>
            <a:pPr lvl="1"/>
            <a:r>
              <a:rPr lang="en-US" dirty="0"/>
              <a:t>Due to strenuous activity</a:t>
            </a:r>
          </a:p>
          <a:p>
            <a:pPr lvl="2"/>
            <a:r>
              <a:rPr lang="en-US" dirty="0"/>
              <a:t>More actin and myosin filaments are formed (NOT muscle fibers!)</a:t>
            </a:r>
          </a:p>
          <a:p>
            <a:pPr lvl="2"/>
            <a:r>
              <a:rPr lang="en-US" dirty="0"/>
              <a:t>Muscle </a:t>
            </a:r>
            <a:r>
              <a:rPr lang="en-US" dirty="0" smtClean="0"/>
              <a:t>fiber </a:t>
            </a:r>
            <a:r>
              <a:rPr lang="en-US" dirty="0"/>
              <a:t>diameter increases in size</a:t>
            </a:r>
          </a:p>
          <a:p>
            <a:pPr lvl="1"/>
            <a:endParaRPr lang="en-US" dirty="0" smtClean="0"/>
          </a:p>
          <a:p>
            <a:r>
              <a:rPr lang="en-US" b="1" u="sng" dirty="0" smtClean="0">
                <a:solidFill>
                  <a:schemeClr val="tx2"/>
                </a:solidFill>
              </a:rPr>
              <a:t>Atrophy</a:t>
            </a:r>
            <a:r>
              <a:rPr lang="en-US" dirty="0" smtClean="0"/>
              <a:t> – decrease in muscle size</a:t>
            </a:r>
          </a:p>
          <a:p>
            <a:pPr lvl="1"/>
            <a:r>
              <a:rPr lang="en-US" dirty="0" smtClean="0"/>
              <a:t>With lack of exercise</a:t>
            </a:r>
          </a:p>
          <a:p>
            <a:pPr lvl="2"/>
            <a:r>
              <a:rPr lang="en-US" dirty="0" smtClean="0"/>
              <a:t>Loss of actin and myosin filaments</a:t>
            </a:r>
          </a:p>
          <a:p>
            <a:pPr lvl="2"/>
            <a:r>
              <a:rPr lang="en-US" dirty="0" smtClean="0"/>
              <a:t>Muscle fiber diameter decrease in size</a:t>
            </a:r>
          </a:p>
        </p:txBody>
      </p:sp>
    </p:spTree>
    <p:extLst>
      <p:ext uri="{BB962C8B-B14F-4D97-AF65-F5344CB8AC3E}">
        <p14:creationId xmlns:p14="http://schemas.microsoft.com/office/powerpoint/2010/main" val="218904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Muscle Fibers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011827"/>
              </p:ext>
            </p:extLst>
          </p:nvPr>
        </p:nvGraphicFramePr>
        <p:xfrm>
          <a:off x="457200" y="1710907"/>
          <a:ext cx="8277096" cy="416317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59032"/>
                <a:gridCol w="2759032"/>
                <a:gridCol w="2759032"/>
              </a:tblGrid>
              <a:tr h="933681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Slow Twitch</a:t>
                      </a:r>
                      <a:r>
                        <a:rPr lang="en-US" sz="2400" baseline="0" dirty="0" smtClean="0"/>
                        <a:t> (Type 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Fast</a:t>
                      </a:r>
                      <a:r>
                        <a:rPr lang="en-US" sz="2400" baseline="0" dirty="0" smtClean="0"/>
                        <a:t> Twitch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 (Type 2)</a:t>
                      </a:r>
                      <a:endParaRPr lang="en-US" sz="2400" dirty="0"/>
                    </a:p>
                  </a:txBody>
                  <a:tcPr/>
                </a:tc>
              </a:tr>
              <a:tr h="500537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accent4"/>
                          </a:solidFill>
                        </a:rPr>
                        <a:t>Amt.</a:t>
                      </a:r>
                      <a:r>
                        <a:rPr lang="en-US" b="1" i="0" baseline="0" dirty="0" smtClean="0">
                          <a:solidFill>
                            <a:schemeClr val="accent4"/>
                          </a:solidFill>
                        </a:rPr>
                        <a:t> of Mitochondria</a:t>
                      </a:r>
                      <a:endParaRPr lang="en-US" b="1" i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accent4"/>
                          </a:solidFill>
                        </a:rPr>
                        <a:t>Lots</a:t>
                      </a:r>
                      <a:endParaRPr lang="en-US" i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accent4"/>
                          </a:solidFill>
                        </a:rPr>
                        <a:t>Less</a:t>
                      </a:r>
                      <a:endParaRPr lang="en-US" i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</a:tr>
              <a:tr h="500537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accent4"/>
                          </a:solidFill>
                        </a:rPr>
                        <a:t>Blood</a:t>
                      </a:r>
                      <a:r>
                        <a:rPr lang="en-US" b="1" i="0" baseline="0" dirty="0" smtClean="0">
                          <a:solidFill>
                            <a:schemeClr val="accent4"/>
                          </a:solidFill>
                        </a:rPr>
                        <a:t> Supply</a:t>
                      </a:r>
                      <a:endParaRPr lang="en-US" b="1" i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accent4"/>
                          </a:solidFill>
                        </a:rPr>
                        <a:t>Good (aerobic</a:t>
                      </a:r>
                      <a:r>
                        <a:rPr lang="en-US" i="0" baseline="0" dirty="0" smtClean="0">
                          <a:solidFill>
                            <a:schemeClr val="accent4"/>
                          </a:solidFill>
                        </a:rPr>
                        <a:t> activity)</a:t>
                      </a:r>
                      <a:endParaRPr lang="en-US" i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accent4"/>
                          </a:solidFill>
                        </a:rPr>
                        <a:t>Poor (anaerobic activity)</a:t>
                      </a:r>
                    </a:p>
                  </a:txBody>
                  <a:tcPr anchor="ctr"/>
                </a:tc>
              </a:tr>
              <a:tr h="500537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 smtClean="0">
                          <a:solidFill>
                            <a:schemeClr val="accent4"/>
                          </a:solidFill>
                        </a:rPr>
                        <a:t>Speed of Contraction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baseline="0" dirty="0" smtClean="0">
                          <a:solidFill>
                            <a:schemeClr val="accent4"/>
                          </a:solidFill>
                        </a:rPr>
                        <a:t>Slow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accent4"/>
                          </a:solidFill>
                        </a:rPr>
                        <a:t>Fast</a:t>
                      </a:r>
                      <a:endParaRPr lang="en-US" i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</a:tr>
              <a:tr h="863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 smtClean="0">
                          <a:solidFill>
                            <a:schemeClr val="accent4"/>
                          </a:solidFill>
                        </a:rPr>
                        <a:t>Time until Fatigue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>
                          <a:solidFill>
                            <a:schemeClr val="accent4"/>
                          </a:solidFill>
                        </a:rPr>
                        <a:t>Long time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>
                          <a:solidFill>
                            <a:schemeClr val="accent4"/>
                          </a:solidFill>
                        </a:rPr>
                        <a:t>(longer to fatigue)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>
                          <a:solidFill>
                            <a:schemeClr val="accent4"/>
                          </a:solidFill>
                        </a:rPr>
                        <a:t>Short</a:t>
                      </a:r>
                      <a:r>
                        <a:rPr lang="en-US" i="0" baseline="0" dirty="0" smtClean="0">
                          <a:solidFill>
                            <a:schemeClr val="accent4"/>
                          </a:solidFill>
                        </a:rPr>
                        <a:t> time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baseline="0" dirty="0" smtClean="0">
                          <a:solidFill>
                            <a:schemeClr val="accent4"/>
                          </a:solidFill>
                        </a:rPr>
                        <a:t>(fatigue easily)</a:t>
                      </a:r>
                      <a:endParaRPr lang="en-US" i="0" dirty="0" smtClean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</a:tr>
              <a:tr h="8639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accent4"/>
                          </a:solidFill>
                        </a:rPr>
                        <a:t>Type of Athlete/Sport</a:t>
                      </a:r>
                      <a:endParaRPr lang="en-US" b="1" i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>
                          <a:solidFill>
                            <a:schemeClr val="accent4"/>
                          </a:solidFill>
                        </a:rPr>
                        <a:t>Endurance</a:t>
                      </a:r>
                      <a:r>
                        <a:rPr lang="en-US" i="0" baseline="0" dirty="0" smtClean="0">
                          <a:solidFill>
                            <a:schemeClr val="accent4"/>
                          </a:solidFill>
                        </a:rPr>
                        <a:t> based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baseline="0" dirty="0" smtClean="0">
                          <a:solidFill>
                            <a:schemeClr val="accent4"/>
                          </a:solidFill>
                        </a:rPr>
                        <a:t>(Marathon runners)</a:t>
                      </a:r>
                      <a:endParaRPr lang="en-US" i="0" dirty="0" smtClean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>
                          <a:solidFill>
                            <a:schemeClr val="accent4"/>
                          </a:solidFill>
                        </a:rPr>
                        <a:t>Speed/Strength based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>
                          <a:solidFill>
                            <a:schemeClr val="accent4"/>
                          </a:solidFill>
                        </a:rPr>
                        <a:t>(Weight lifters/Sprinters)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" y="2644588"/>
            <a:ext cx="8277096" cy="4930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3182470"/>
            <a:ext cx="8277096" cy="3884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0072" y="3618749"/>
            <a:ext cx="8277096" cy="505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0072" y="4153647"/>
            <a:ext cx="8277096" cy="8217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141" y="5022432"/>
            <a:ext cx="8277096" cy="8217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7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Fiber Types and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Athletes</a:t>
            </a:r>
          </a:p>
          <a:p>
            <a:pPr lvl="1"/>
            <a:r>
              <a:rPr lang="en-US" dirty="0" smtClean="0"/>
              <a:t>Sprinters</a:t>
            </a:r>
          </a:p>
          <a:p>
            <a:pPr lvl="1"/>
            <a:r>
              <a:rPr lang="en-US" dirty="0" smtClean="0"/>
              <a:t>Have a high % of fast fibers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Endurance Athletes</a:t>
            </a:r>
          </a:p>
          <a:p>
            <a:pPr lvl="1"/>
            <a:r>
              <a:rPr lang="en-US" dirty="0" smtClean="0"/>
              <a:t>Distance runners</a:t>
            </a:r>
          </a:p>
          <a:p>
            <a:pPr lvl="1"/>
            <a:r>
              <a:rPr lang="en-US" dirty="0" smtClean="0"/>
              <a:t>Have a high % of slow fibers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Others</a:t>
            </a:r>
          </a:p>
          <a:p>
            <a:pPr lvl="1"/>
            <a:r>
              <a:rPr lang="en-US" dirty="0" err="1" smtClean="0"/>
              <a:t>Nonathletes</a:t>
            </a:r>
            <a:endParaRPr lang="en-US" dirty="0" smtClean="0"/>
          </a:p>
          <a:p>
            <a:pPr lvl="1"/>
            <a:r>
              <a:rPr lang="en-US" dirty="0" smtClean="0"/>
              <a:t>50% slow fibers and 50% fast fibers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9690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Muscle Contractions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skeletal muscles contract, they may produce two types of contractions:</a:t>
            </a:r>
          </a:p>
          <a:p>
            <a:endParaRPr lang="en-US" dirty="0"/>
          </a:p>
          <a:p>
            <a:r>
              <a:rPr lang="en-US" dirty="0" smtClean="0"/>
              <a:t>Isotonic Contraction</a:t>
            </a:r>
          </a:p>
          <a:p>
            <a:r>
              <a:rPr lang="en-US" dirty="0" smtClean="0"/>
              <a:t>Isometric Contraction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68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Muscle Contractions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100" b="1" u="sng" dirty="0" smtClean="0"/>
              <a:t>Isotonic Contraction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  <a:p>
            <a:r>
              <a:rPr lang="en-US" sz="2600" dirty="0"/>
              <a:t>The tension (load) on a muscle stays constant during movement</a:t>
            </a:r>
          </a:p>
          <a:p>
            <a:endParaRPr lang="en-US" sz="2600" dirty="0" smtClean="0"/>
          </a:p>
          <a:p>
            <a:r>
              <a:rPr lang="en-US" sz="2600" dirty="0" smtClean="0"/>
              <a:t>Length of muscle changes, usually resulting in movement of a joint</a:t>
            </a:r>
            <a:br>
              <a:rPr lang="en-US" sz="2600" dirty="0" smtClean="0"/>
            </a:br>
            <a:endParaRPr lang="en-US" sz="2600" dirty="0"/>
          </a:p>
          <a:p>
            <a:r>
              <a:rPr lang="en-US" sz="2600" dirty="0" smtClean="0"/>
              <a:t>Two Types</a:t>
            </a:r>
          </a:p>
          <a:p>
            <a:pPr lvl="1"/>
            <a:r>
              <a:rPr lang="en-US" u="sng" dirty="0"/>
              <a:t>Concentric</a:t>
            </a:r>
            <a:r>
              <a:rPr lang="en-US" dirty="0"/>
              <a:t> – shortening a </a:t>
            </a:r>
            <a:r>
              <a:rPr lang="en-US" dirty="0" smtClean="0"/>
              <a:t>contraction</a:t>
            </a:r>
            <a:endParaRPr lang="en-US" u="sng" dirty="0" smtClean="0"/>
          </a:p>
          <a:p>
            <a:pPr lvl="1"/>
            <a:r>
              <a:rPr lang="en-US" u="sng" dirty="0" smtClean="0"/>
              <a:t>Eccentric</a:t>
            </a:r>
            <a:r>
              <a:rPr lang="en-US" dirty="0" smtClean="0"/>
              <a:t> – lengthening a contraction</a:t>
            </a:r>
          </a:p>
        </p:txBody>
      </p:sp>
      <p:pic>
        <p:nvPicPr>
          <p:cNvPr id="4" name="Picture 8" descr="shi25707_09_18"/>
          <p:cNvPicPr>
            <a:picLocks noChangeAspect="1" noChangeArrowheads="1"/>
          </p:cNvPicPr>
          <p:nvPr/>
        </p:nvPicPr>
        <p:blipFill>
          <a:blip r:embed="rId3" cstate="print"/>
          <a:srcRect l="-943" r="31132"/>
          <a:stretch>
            <a:fillRect/>
          </a:stretch>
        </p:blipFill>
        <p:spPr bwMode="auto">
          <a:xfrm>
            <a:off x="4495800" y="3016754"/>
            <a:ext cx="4564872" cy="226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995357" y="2174131"/>
            <a:ext cx="16049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 dirty="0">
                <a:latin typeface="Arial" charset="0"/>
              </a:rPr>
              <a:t>(a) Muscle contracts with</a:t>
            </a:r>
          </a:p>
          <a:p>
            <a:r>
              <a:rPr lang="en-US" sz="1000" b="1" dirty="0">
                <a:latin typeface="Arial" charset="0"/>
              </a:rPr>
              <a:t>     force greater than</a:t>
            </a:r>
          </a:p>
          <a:p>
            <a:r>
              <a:rPr lang="en-US" sz="1000" b="1" dirty="0">
                <a:latin typeface="Arial" charset="0"/>
              </a:rPr>
              <a:t>     resistance and</a:t>
            </a:r>
          </a:p>
          <a:p>
            <a:r>
              <a:rPr lang="en-US" sz="1000" b="1" dirty="0">
                <a:latin typeface="Arial" charset="0"/>
              </a:rPr>
              <a:t>     shortens (concentric</a:t>
            </a:r>
          </a:p>
          <a:p>
            <a:r>
              <a:rPr lang="en-US" sz="1000" b="1" dirty="0">
                <a:latin typeface="Arial" charset="0"/>
              </a:rPr>
              <a:t>     contraction)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154862" y="5281198"/>
            <a:ext cx="15319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 dirty="0">
                <a:latin typeface="Arial" charset="0"/>
              </a:rPr>
              <a:t>(b) Muscle contracts</a:t>
            </a:r>
          </a:p>
          <a:p>
            <a:r>
              <a:rPr lang="en-US" sz="1000" b="1" dirty="0">
                <a:latin typeface="Arial" charset="0"/>
              </a:rPr>
              <a:t>      with force less than</a:t>
            </a:r>
          </a:p>
          <a:p>
            <a:r>
              <a:rPr lang="en-US" sz="1000" b="1" dirty="0">
                <a:latin typeface="Arial" charset="0"/>
              </a:rPr>
              <a:t>      resistance and</a:t>
            </a:r>
          </a:p>
          <a:p>
            <a:r>
              <a:rPr lang="en-US" sz="1000" b="1" dirty="0">
                <a:latin typeface="Arial" charset="0"/>
              </a:rPr>
              <a:t>      lengthens (eccentric</a:t>
            </a:r>
          </a:p>
          <a:p>
            <a:r>
              <a:rPr lang="en-US" sz="1000" b="1" dirty="0">
                <a:latin typeface="Arial" charset="0"/>
              </a:rPr>
              <a:t>      contraction)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94204" y="4433197"/>
            <a:ext cx="627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Movement</a:t>
            </a:r>
            <a:endParaRPr lang="en-US" b="1" dirty="0">
              <a:latin typeface="Arial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8373268" y="3989772"/>
            <a:ext cx="627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Movement</a:t>
            </a:r>
            <a:endParaRPr lang="en-US" b="1" dirty="0"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34336" y="2639724"/>
            <a:ext cx="927250" cy="13907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4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Muscle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693356" cy="47183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Isometric Contraction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600" dirty="0"/>
              <a:t>The tension (load) on a muscle </a:t>
            </a:r>
            <a:r>
              <a:rPr lang="en-US" sz="2600" dirty="0" smtClean="0"/>
              <a:t>increases</a:t>
            </a:r>
            <a:br>
              <a:rPr lang="en-US" sz="2600" dirty="0" smtClean="0"/>
            </a:br>
            <a:endParaRPr lang="en-US" sz="2600" dirty="0"/>
          </a:p>
          <a:p>
            <a:r>
              <a:rPr lang="en-US" sz="2600" dirty="0"/>
              <a:t>Length of muscle </a:t>
            </a:r>
            <a:r>
              <a:rPr lang="en-US" sz="2600" dirty="0" smtClean="0"/>
              <a:t>does not change </a:t>
            </a:r>
            <a:endParaRPr lang="en-US" sz="2600" dirty="0"/>
          </a:p>
          <a:p>
            <a:pPr lvl="1"/>
            <a:r>
              <a:rPr lang="en-US" sz="2200" dirty="0" smtClean="0"/>
              <a:t>Example:  holding a baby at arms length, pushing against a closed door</a:t>
            </a:r>
            <a:br>
              <a:rPr lang="en-US" sz="2200" dirty="0" smtClean="0"/>
            </a:br>
            <a:endParaRPr lang="en-US" sz="2200" dirty="0"/>
          </a:p>
          <a:p>
            <a:r>
              <a:rPr lang="en-US" sz="2600" dirty="0" smtClean="0"/>
              <a:t>Necessary in everyday life to counteract effects of gravity</a:t>
            </a:r>
          </a:p>
          <a:p>
            <a:pPr lvl="1"/>
            <a:r>
              <a:rPr lang="en-US" sz="2200" dirty="0" smtClean="0"/>
              <a:t>Example:  postural muscles keeping head up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8" descr="shi25707_09_18"/>
          <p:cNvPicPr>
            <a:picLocks noChangeAspect="1" noChangeArrowheads="1"/>
          </p:cNvPicPr>
          <p:nvPr/>
        </p:nvPicPr>
        <p:blipFill>
          <a:blip r:embed="rId3" cstate="print"/>
          <a:srcRect l="63208"/>
          <a:stretch>
            <a:fillRect/>
          </a:stretch>
        </p:blipFill>
        <p:spPr bwMode="auto">
          <a:xfrm>
            <a:off x="6011759" y="2397563"/>
            <a:ext cx="29718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511650" y="4180227"/>
            <a:ext cx="927250" cy="13907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5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637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0140"/>
            <a:ext cx="8229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D2533C"/>
                </a:solidFill>
              </a:rPr>
              <a:t>Muscles of the </a:t>
            </a:r>
            <a:r>
              <a:rPr lang="en-US" b="1" dirty="0" smtClean="0">
                <a:solidFill>
                  <a:srgbClr val="D2533C"/>
                </a:solidFill>
              </a:rPr>
              <a:t>Head, Face, </a:t>
            </a:r>
            <a:r>
              <a:rPr lang="en-US" b="1" dirty="0">
                <a:solidFill>
                  <a:srgbClr val="D2533C"/>
                </a:solidFill>
              </a:rPr>
              <a:t>and Neck</a:t>
            </a:r>
          </a:p>
        </p:txBody>
      </p:sp>
      <p:pic>
        <p:nvPicPr>
          <p:cNvPr id="490502" name="Picture 6" descr="07_12aMusclesHeadNeck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36675"/>
            <a:ext cx="7391400" cy="5521325"/>
          </a:xfrm>
          <a:prstGeom prst="rect">
            <a:avLst/>
          </a:prstGeom>
          <a:noFill/>
        </p:spPr>
      </p:pic>
      <p:sp>
        <p:nvSpPr>
          <p:cNvPr id="490503" name="Rectangle 7"/>
          <p:cNvSpPr>
            <a:spLocks noChangeArrowheads="1"/>
          </p:cNvSpPr>
          <p:nvPr/>
        </p:nvSpPr>
        <p:spPr bwMode="auto">
          <a:xfrm>
            <a:off x="7794625" y="6553200"/>
            <a:ext cx="134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1"/>
              <a:t>Figure 7-12(a)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200" b="1" dirty="0" smtClean="0"/>
              <a:t> Size </a:t>
            </a:r>
            <a:r>
              <a:rPr lang="en-US" sz="3200" dirty="0"/>
              <a:t>– relative size of the </a:t>
            </a:r>
            <a:r>
              <a:rPr lang="en-US" sz="3200" dirty="0" smtClean="0"/>
              <a:t>muscle</a:t>
            </a:r>
            <a:endParaRPr lang="en-US" sz="3200" dirty="0"/>
          </a:p>
        </p:txBody>
      </p:sp>
      <p:graphicFrame>
        <p:nvGraphicFramePr>
          <p:cNvPr id="4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697514"/>
              </p:ext>
            </p:extLst>
          </p:nvPr>
        </p:nvGraphicFramePr>
        <p:xfrm>
          <a:off x="1967089" y="2886868"/>
          <a:ext cx="5102578" cy="274346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853319"/>
                <a:gridCol w="3249259"/>
              </a:tblGrid>
              <a:tr h="457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Brevis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i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Short</a:t>
                      </a:r>
                      <a:endParaRPr kumimoji="0" lang="en-US" sz="1800" b="0" i="1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33" marB="45733" horzOverflow="overflow"/>
                </a:tc>
              </a:tr>
              <a:tr h="457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Longus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i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Long</a:t>
                      </a:r>
                      <a:endParaRPr kumimoji="0" lang="en-US" sz="1800" b="0" i="1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33" marB="45733" horzOverflow="overflow"/>
                </a:tc>
              </a:tr>
              <a:tr h="457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Magnus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Large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33" marB="45733" horzOverflow="overflow"/>
                </a:tc>
              </a:tr>
              <a:tr h="457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Maximus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i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Largest</a:t>
                      </a:r>
                      <a:endParaRPr kumimoji="0" lang="en-US" sz="1800" b="0" i="1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33" marB="45733" horzOverflow="overflow"/>
                </a:tc>
              </a:tr>
              <a:tr h="457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Medius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Moderately sized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33" marB="45733" horzOverflow="overflow"/>
                </a:tc>
              </a:tr>
              <a:tr h="457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Minimus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Smaller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33" marB="45733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9859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070" name="Picture 6" descr="07_12cMusclesHeadNeck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7696200" cy="5459413"/>
          </a:xfrm>
          <a:prstGeom prst="rect">
            <a:avLst/>
          </a:prstGeom>
          <a:noFill/>
        </p:spPr>
      </p:pic>
      <p:sp>
        <p:nvSpPr>
          <p:cNvPr id="600071" name="Rectangle 7"/>
          <p:cNvSpPr>
            <a:spLocks noChangeArrowheads="1"/>
          </p:cNvSpPr>
          <p:nvPr/>
        </p:nvSpPr>
        <p:spPr bwMode="auto">
          <a:xfrm>
            <a:off x="7794625" y="6553200"/>
            <a:ext cx="134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1"/>
              <a:t>Figure 7-12(c)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54014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smtClean="0">
                <a:solidFill>
                  <a:srgbClr val="D2533C"/>
                </a:solidFill>
              </a:rPr>
              <a:t>Muscles of the Head, Face, and Neck</a:t>
            </a:r>
            <a:endParaRPr lang="en-US" b="1" dirty="0">
              <a:solidFill>
                <a:srgbClr val="D2533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862" name="Picture 6" descr="07_17aMusclesOfShoulder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81125"/>
            <a:ext cx="7848600" cy="5476875"/>
          </a:xfrm>
          <a:prstGeom prst="rect">
            <a:avLst/>
          </a:prstGeom>
          <a:noFill/>
        </p:spPr>
      </p:pic>
      <p:sp>
        <p:nvSpPr>
          <p:cNvPr id="5058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609600"/>
          </a:xfrm>
          <a:noFill/>
          <a:ln/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D2533C"/>
                </a:solidFill>
              </a:rPr>
              <a:t>Muscles of the </a:t>
            </a:r>
            <a:r>
              <a:rPr lang="en-US" b="1" dirty="0" smtClean="0">
                <a:solidFill>
                  <a:srgbClr val="D2533C"/>
                </a:solidFill>
              </a:rPr>
              <a:t>Chest, Back, and Shoulder</a:t>
            </a:r>
            <a:endParaRPr lang="en-US" b="1" dirty="0">
              <a:solidFill>
                <a:srgbClr val="D2533C"/>
              </a:solidFill>
            </a:endParaRPr>
          </a:p>
        </p:txBody>
      </p:sp>
      <p:sp>
        <p:nvSpPr>
          <p:cNvPr id="505865" name="Rectangle 9"/>
          <p:cNvSpPr>
            <a:spLocks noChangeArrowheads="1"/>
          </p:cNvSpPr>
          <p:nvPr/>
        </p:nvSpPr>
        <p:spPr bwMode="auto">
          <a:xfrm>
            <a:off x="7794625" y="6553200"/>
            <a:ext cx="134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1"/>
              <a:t>Figure 7-17(a)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38080"/>
            <a:ext cx="8229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D2533C"/>
                </a:solidFill>
              </a:rPr>
              <a:t>Muscles </a:t>
            </a:r>
            <a:r>
              <a:rPr lang="en-US" b="1" dirty="0" smtClean="0">
                <a:solidFill>
                  <a:srgbClr val="D2533C"/>
                </a:solidFill>
              </a:rPr>
              <a:t>of the Chest, Back, and Shoulder</a:t>
            </a:r>
            <a:endParaRPr lang="en-US" b="1" dirty="0">
              <a:solidFill>
                <a:srgbClr val="D2533C"/>
              </a:solidFill>
            </a:endParaRPr>
          </a:p>
        </p:txBody>
      </p:sp>
      <p:pic>
        <p:nvPicPr>
          <p:cNvPr id="508934" name="Picture 6" descr="07_18aMusclesMoveArm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444625"/>
            <a:ext cx="8535987" cy="5413375"/>
          </a:xfrm>
          <a:prstGeom prst="rect">
            <a:avLst/>
          </a:prstGeom>
          <a:noFill/>
        </p:spPr>
      </p:pic>
      <p:sp>
        <p:nvSpPr>
          <p:cNvPr id="508935" name="Rectangle 7"/>
          <p:cNvSpPr>
            <a:spLocks noChangeArrowheads="1"/>
          </p:cNvSpPr>
          <p:nvPr/>
        </p:nvSpPr>
        <p:spPr bwMode="auto">
          <a:xfrm>
            <a:off x="7794625" y="6553200"/>
            <a:ext cx="134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1"/>
              <a:t>Figure 7-18(a)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886" name="Picture 6" descr="07_17bMusclesOfShoulder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1492250"/>
            <a:ext cx="8535987" cy="5365750"/>
          </a:xfrm>
          <a:prstGeom prst="rect">
            <a:avLst/>
          </a:prstGeom>
          <a:noFill/>
        </p:spPr>
      </p:pic>
      <p:sp>
        <p:nvSpPr>
          <p:cNvPr id="506887" name="Rectangle 7"/>
          <p:cNvSpPr>
            <a:spLocks noChangeArrowheads="1"/>
          </p:cNvSpPr>
          <p:nvPr/>
        </p:nvSpPr>
        <p:spPr bwMode="auto">
          <a:xfrm>
            <a:off x="7783513" y="6553200"/>
            <a:ext cx="1360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1"/>
              <a:t>Figure 7-17(b)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457200" y="457200"/>
            <a:ext cx="8229600" cy="609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D2533C"/>
                </a:solidFill>
              </a:rPr>
              <a:t>Muscles of the Chest, Back, and Shoulder</a:t>
            </a:r>
            <a:endParaRPr lang="en-US" b="1" dirty="0">
              <a:solidFill>
                <a:srgbClr val="D2533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646" name="Picture 6" descr="07_18bMusclesMoveArm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524000"/>
            <a:ext cx="8535987" cy="5237163"/>
          </a:xfrm>
          <a:prstGeom prst="rect">
            <a:avLst/>
          </a:prstGeom>
          <a:noFill/>
        </p:spPr>
      </p:pic>
      <p:sp>
        <p:nvSpPr>
          <p:cNvPr id="496647" name="Rectangle 7"/>
          <p:cNvSpPr>
            <a:spLocks noChangeArrowheads="1"/>
          </p:cNvSpPr>
          <p:nvPr/>
        </p:nvSpPr>
        <p:spPr bwMode="auto">
          <a:xfrm>
            <a:off x="7783513" y="6553200"/>
            <a:ext cx="1360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1"/>
              <a:t>Figure 7-18(b)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457200" y="457200"/>
            <a:ext cx="8229600" cy="609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D2533C"/>
                </a:solidFill>
              </a:rPr>
              <a:t>Muscles of the Chest, Back, and Shoulder</a:t>
            </a:r>
            <a:endParaRPr lang="en-US" b="1" dirty="0">
              <a:solidFill>
                <a:srgbClr val="D2533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30" name="Picture 6" descr="07_19-MsclFrarmWrstHnd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82700"/>
            <a:ext cx="7924800" cy="5575300"/>
          </a:xfrm>
          <a:prstGeom prst="rect">
            <a:avLst/>
          </a:prstGeom>
          <a:noFill/>
        </p:spPr>
      </p:pic>
      <p:sp>
        <p:nvSpPr>
          <p:cNvPr id="513033" name="Rectangle 9"/>
          <p:cNvSpPr>
            <a:spLocks noChangeArrowheads="1"/>
          </p:cNvSpPr>
          <p:nvPr/>
        </p:nvSpPr>
        <p:spPr bwMode="auto">
          <a:xfrm>
            <a:off x="8010525" y="6553200"/>
            <a:ext cx="1133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1"/>
              <a:t>Figure 7-19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457200" y="457200"/>
            <a:ext cx="8229600" cy="609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D2533C"/>
                </a:solidFill>
              </a:rPr>
              <a:t>Muscles of the Arm and Forearm</a:t>
            </a:r>
            <a:endParaRPr lang="en-US" b="1" dirty="0">
              <a:solidFill>
                <a:srgbClr val="D2533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814"/>
          <a:stretch/>
        </p:blipFill>
        <p:spPr>
          <a:xfrm>
            <a:off x="1066800" y="1208710"/>
            <a:ext cx="7010400" cy="5516894"/>
          </a:xfrm>
          <a:prstGeom prst="rect">
            <a:avLst/>
          </a:prstGeom>
        </p:spPr>
      </p:pic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457200" y="457200"/>
            <a:ext cx="8229600" cy="609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D2533C"/>
                </a:solidFill>
              </a:rPr>
              <a:t>Muscles of the Hip, Leg, Foot</a:t>
            </a:r>
            <a:endParaRPr lang="en-US" b="1" dirty="0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3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5" name="Rectangle 5"/>
          <p:cNvSpPr>
            <a:spLocks noChangeArrowheads="1"/>
          </p:cNvSpPr>
          <p:nvPr/>
        </p:nvSpPr>
        <p:spPr bwMode="auto">
          <a:xfrm>
            <a:off x="7794625" y="6553200"/>
            <a:ext cx="134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1"/>
              <a:t>Figure 7-22(a)</a:t>
            </a:r>
          </a:p>
        </p:txBody>
      </p:sp>
      <p:pic>
        <p:nvPicPr>
          <p:cNvPr id="522246" name="Picture 6" descr="07_22aMusclesFootToes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14450"/>
            <a:ext cx="6248400" cy="554355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457200" y="457200"/>
            <a:ext cx="8229600" cy="609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D2533C"/>
                </a:solidFill>
              </a:rPr>
              <a:t>Muscles of the Hip, Leg, Foot</a:t>
            </a:r>
            <a:endParaRPr lang="en-US" b="1" dirty="0">
              <a:solidFill>
                <a:srgbClr val="D2533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61" name="Rectangle 5"/>
          <p:cNvSpPr>
            <a:spLocks noChangeArrowheads="1"/>
          </p:cNvSpPr>
          <p:nvPr/>
        </p:nvSpPr>
        <p:spPr bwMode="auto">
          <a:xfrm>
            <a:off x="2590800" y="5867400"/>
            <a:ext cx="1360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1"/>
              <a:t>Figure 7-22(b)</a:t>
            </a:r>
          </a:p>
        </p:txBody>
      </p:sp>
      <p:pic>
        <p:nvPicPr>
          <p:cNvPr id="608262" name="Picture 6" descr="07_22bMusclesFootToes_L"/>
          <p:cNvPicPr>
            <a:picLocks noChangeAspect="1" noChangeArrowheads="1"/>
          </p:cNvPicPr>
          <p:nvPr/>
        </p:nvPicPr>
        <p:blipFill rotWithShape="1">
          <a:blip r:embed="rId2" cstate="print"/>
          <a:srcRect b="7232"/>
          <a:stretch/>
        </p:blipFill>
        <p:spPr bwMode="auto">
          <a:xfrm>
            <a:off x="2590800" y="1084781"/>
            <a:ext cx="3760787" cy="5513769"/>
          </a:xfrm>
          <a:prstGeom prst="rect">
            <a:avLst/>
          </a:prstGeom>
          <a:noFill/>
        </p:spPr>
      </p:pic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457200" y="457200"/>
            <a:ext cx="8229600" cy="609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D2533C"/>
                </a:solidFill>
              </a:rPr>
              <a:t>Muscles of the Hip, Leg, Foot</a:t>
            </a:r>
            <a:endParaRPr lang="en-US" b="1" dirty="0">
              <a:solidFill>
                <a:srgbClr val="D2533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270" name="Picture 6" descr="07_22cMusclesFootToes_L"/>
          <p:cNvPicPr>
            <a:picLocks noChangeAspect="1" noChangeArrowheads="1"/>
          </p:cNvPicPr>
          <p:nvPr/>
        </p:nvPicPr>
        <p:blipFill rotWithShape="1">
          <a:blip r:embed="rId2" cstate="print"/>
          <a:srcRect b="7398"/>
          <a:stretch/>
        </p:blipFill>
        <p:spPr bwMode="auto">
          <a:xfrm>
            <a:off x="2931333" y="1070544"/>
            <a:ext cx="3746500" cy="5574475"/>
          </a:xfrm>
          <a:prstGeom prst="rect">
            <a:avLst/>
          </a:prstGeom>
          <a:noFill/>
        </p:spPr>
      </p:pic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457200" y="457200"/>
            <a:ext cx="8229600" cy="609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D2533C"/>
                </a:solidFill>
              </a:rPr>
              <a:t>Muscles of the Hip, Leg, Foot</a:t>
            </a:r>
            <a:endParaRPr lang="en-US" b="1" dirty="0">
              <a:solidFill>
                <a:srgbClr val="D2533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Muscles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3200" b="1" dirty="0" smtClean="0"/>
              <a:t>Fiber direction </a:t>
            </a:r>
            <a:r>
              <a:rPr lang="en-US" sz="3200" dirty="0" smtClean="0"/>
              <a:t>– relative to the midline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04206"/>
              </p:ext>
            </p:extLst>
          </p:nvPr>
        </p:nvGraphicFramePr>
        <p:xfrm>
          <a:off x="1961444" y="2920999"/>
          <a:ext cx="4688544" cy="2339800"/>
        </p:xfrm>
        <a:graphic>
          <a:graphicData uri="http://schemas.openxmlformats.org/drawingml/2006/table">
            <a:tbl>
              <a:tblPr/>
              <a:tblGrid>
                <a:gridCol w="1780172"/>
                <a:gridCol w="2908372"/>
              </a:tblGrid>
              <a:tr h="58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Oblique</a:t>
                      </a:r>
                    </a:p>
                  </a:txBody>
                  <a:tcPr marL="91439" marR="91439"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BD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Diagonal to midline</a:t>
                      </a:r>
                    </a:p>
                  </a:txBody>
                  <a:tcPr marL="91439" marR="91439"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BDBE"/>
                    </a:solidFill>
                  </a:tcPr>
                </a:tc>
              </a:tr>
              <a:tr h="58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Rectus</a:t>
                      </a:r>
                    </a:p>
                  </a:txBody>
                  <a:tcPr marL="91439" marR="91439"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Parallel to midline</a:t>
                      </a:r>
                    </a:p>
                  </a:txBody>
                  <a:tcPr marL="91439" marR="91439"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58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Sphincter</a:t>
                      </a:r>
                    </a:p>
                  </a:txBody>
                  <a:tcPr marL="91439" marR="91439"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BD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Circling an opening</a:t>
                      </a:r>
                    </a:p>
                  </a:txBody>
                  <a:tcPr marL="91439" marR="91439"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BDBE"/>
                    </a:solidFill>
                  </a:tcPr>
                </a:tc>
              </a:tr>
              <a:tr h="58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Transversus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39" marR="91439"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Right angle to midline</a:t>
                      </a:r>
                    </a:p>
                  </a:txBody>
                  <a:tcPr marL="91439" marR="91439"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2857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6" name="Picture 6" descr="07_22dMusclesFootToes_L"/>
          <p:cNvPicPr>
            <a:picLocks noChangeAspect="1" noChangeArrowheads="1"/>
          </p:cNvPicPr>
          <p:nvPr/>
        </p:nvPicPr>
        <p:blipFill rotWithShape="1">
          <a:blip r:embed="rId2" cstate="print"/>
          <a:srcRect b="7398"/>
          <a:stretch/>
        </p:blipFill>
        <p:spPr bwMode="auto">
          <a:xfrm>
            <a:off x="2874692" y="1147995"/>
            <a:ext cx="3763962" cy="5574476"/>
          </a:xfrm>
          <a:prstGeom prst="rect">
            <a:avLst/>
          </a:prstGeom>
          <a:noFill/>
        </p:spPr>
      </p:pic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457200" y="457200"/>
            <a:ext cx="8229600" cy="609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D2533C"/>
                </a:solidFill>
              </a:rPr>
              <a:t>Muscles of the Hip, Leg, Foot</a:t>
            </a:r>
            <a:endParaRPr lang="en-US" b="1" dirty="0">
              <a:solidFill>
                <a:srgbClr val="D2533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sz="3200" b="1" dirty="0"/>
              <a:t>Number of heads</a:t>
            </a:r>
            <a:r>
              <a:rPr lang="en-US" sz="3200" b="1" dirty="0" smtClean="0"/>
              <a:t>/origins</a:t>
            </a:r>
            <a:endParaRPr lang="en-US" sz="3200" b="1" dirty="0"/>
          </a:p>
        </p:txBody>
      </p:sp>
      <p:graphicFrame>
        <p:nvGraphicFramePr>
          <p:cNvPr id="6" name="Group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747641"/>
              </p:ext>
            </p:extLst>
          </p:nvPr>
        </p:nvGraphicFramePr>
        <p:xfrm>
          <a:off x="2050167" y="2892247"/>
          <a:ext cx="4582055" cy="2103087"/>
        </p:xfrm>
        <a:graphic>
          <a:graphicData uri="http://schemas.openxmlformats.org/drawingml/2006/table">
            <a:tbl>
              <a:tblPr/>
              <a:tblGrid>
                <a:gridCol w="1584923"/>
                <a:gridCol w="2997132"/>
              </a:tblGrid>
              <a:tr h="701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Bicep</a:t>
                      </a:r>
                    </a:p>
                  </a:txBody>
                  <a:tcPr marL="91424" marR="91424" marT="45668" marB="45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Two heads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L="91424" marR="91424" marT="45668" marB="45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701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Tricep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L="91424" marR="91424" marT="45668" marB="45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Three heads</a:t>
                      </a:r>
                    </a:p>
                  </a:txBody>
                  <a:tcPr marL="91424" marR="91424" marT="45668" marB="45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701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Quadricep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L="91424" marR="91424" marT="45668" marB="45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Four heads</a:t>
                      </a:r>
                    </a:p>
                  </a:txBody>
                  <a:tcPr marL="91424" marR="91424" marT="45668" marB="45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764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9974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i="1" dirty="0" smtClean="0"/>
              <a:t>Muscle names can be </a:t>
            </a:r>
          </a:p>
          <a:p>
            <a:pPr marL="0" indent="0" algn="ctr">
              <a:buNone/>
            </a:pPr>
            <a:r>
              <a:rPr lang="en-US" sz="4400" i="1" dirty="0" smtClean="0"/>
              <a:t>any combination of the </a:t>
            </a:r>
          </a:p>
          <a:p>
            <a:pPr marL="0" indent="0" algn="ctr">
              <a:buNone/>
            </a:pPr>
            <a:r>
              <a:rPr lang="en-US" sz="4400" i="1" dirty="0" smtClean="0"/>
              <a:t>options listed!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556766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9618</TotalTime>
  <Words>1963</Words>
  <Application>Microsoft Macintosh PowerPoint</Application>
  <PresentationFormat>On-screen Show (4:3)</PresentationFormat>
  <Paragraphs>439</Paragraphs>
  <Slides>70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Clarity</vt:lpstr>
      <vt:lpstr>Image</vt:lpstr>
      <vt:lpstr>The muscular system</vt:lpstr>
      <vt:lpstr>PowerPoint Presentation</vt:lpstr>
      <vt:lpstr>Naming Muscles</vt:lpstr>
      <vt:lpstr>Naming Muscles</vt:lpstr>
      <vt:lpstr>Naming Muscles</vt:lpstr>
      <vt:lpstr>Naming Muscles</vt:lpstr>
      <vt:lpstr>Naming Muscles</vt:lpstr>
      <vt:lpstr>Naming Muscles</vt:lpstr>
      <vt:lpstr>Naming Muscles</vt:lpstr>
      <vt:lpstr>Practice</vt:lpstr>
      <vt:lpstr>Answers</vt:lpstr>
      <vt:lpstr>Functions of the Muscular System</vt:lpstr>
      <vt:lpstr>Muscular System</vt:lpstr>
      <vt:lpstr>Cardiac Muscle</vt:lpstr>
      <vt:lpstr>Smooth Muscle</vt:lpstr>
      <vt:lpstr>Skeletal Muscle</vt:lpstr>
      <vt:lpstr>Muscle Attachment</vt:lpstr>
      <vt:lpstr>Characteristics of Muscle Tissue</vt:lpstr>
      <vt:lpstr>Muscle Fiber Arrangement</vt:lpstr>
      <vt:lpstr>PowerPoint Presentation</vt:lpstr>
      <vt:lpstr>Structure of Skeletal Muscle</vt:lpstr>
      <vt:lpstr>PowerPoint Presentation</vt:lpstr>
      <vt:lpstr>PowerPoint Presentation</vt:lpstr>
      <vt:lpstr>PowerPoint Presentation</vt:lpstr>
      <vt:lpstr>PowerPoint Presentation</vt:lpstr>
      <vt:lpstr>Skeletal Muscle Contraction</vt:lpstr>
      <vt:lpstr>Skeletal Muscle Contraction</vt:lpstr>
      <vt:lpstr>Skeletal Muscle Contraction</vt:lpstr>
      <vt:lpstr>Skeletal Muscle Fibers</vt:lpstr>
      <vt:lpstr>Skeletal Muscle Fibers</vt:lpstr>
      <vt:lpstr>PowerPoint Presentation</vt:lpstr>
      <vt:lpstr>PowerPoint Presentation</vt:lpstr>
      <vt:lpstr>PowerPoint Presentation</vt:lpstr>
      <vt:lpstr>PowerPoint Presentation</vt:lpstr>
      <vt:lpstr>Sliding Filament Theory</vt:lpstr>
      <vt:lpstr>Sliding Filament Theory</vt:lpstr>
      <vt:lpstr>Neuromuscular Junction</vt:lpstr>
      <vt:lpstr>Neuromuscular Junction</vt:lpstr>
      <vt:lpstr>PowerPoint Presentation</vt:lpstr>
      <vt:lpstr>Neuromuscular Junction</vt:lpstr>
      <vt:lpstr>Stimulus for Contraction</vt:lpstr>
      <vt:lpstr>Stimulus for Contraction</vt:lpstr>
      <vt:lpstr>Relaxation</vt:lpstr>
      <vt:lpstr>Energy Sources for Contraction</vt:lpstr>
      <vt:lpstr>Where does ATP come from?</vt:lpstr>
      <vt:lpstr>PowerPoint Presentation</vt:lpstr>
      <vt:lpstr>Oxygen Debt </vt:lpstr>
      <vt:lpstr>Oxygen Debt </vt:lpstr>
      <vt:lpstr>Skeletal Muscle Actions</vt:lpstr>
      <vt:lpstr>PowerPoint Presentation</vt:lpstr>
      <vt:lpstr>Muscles Working Together</vt:lpstr>
      <vt:lpstr>Muscle Growth and Size</vt:lpstr>
      <vt:lpstr>Types of Muscle Fibers</vt:lpstr>
      <vt:lpstr>Muscle Fiber Types and Performance</vt:lpstr>
      <vt:lpstr>Types of Muscle Contractions</vt:lpstr>
      <vt:lpstr>Types of Muscle Contractions</vt:lpstr>
      <vt:lpstr>Types of Muscle Contraction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Plano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muscular system</dc:title>
  <dc:creator>Jenna Steffen</dc:creator>
  <cp:lastModifiedBy>Jenna Steffen</cp:lastModifiedBy>
  <cp:revision>104</cp:revision>
  <dcterms:created xsi:type="dcterms:W3CDTF">2013-12-20T16:46:10Z</dcterms:created>
  <dcterms:modified xsi:type="dcterms:W3CDTF">2017-11-29T21:08:45Z</dcterms:modified>
</cp:coreProperties>
</file>