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6" r:id="rId4"/>
    <p:sldId id="263" r:id="rId5"/>
    <p:sldId id="264" r:id="rId6"/>
    <p:sldId id="265" r:id="rId7"/>
    <p:sldId id="268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1F84"/>
    <a:srgbClr val="21B67D"/>
    <a:srgbClr val="D31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93" autoAdjust="0"/>
  </p:normalViewPr>
  <p:slideViewPr>
    <p:cSldViewPr snapToGrid="0" showGuides="1">
      <p:cViewPr>
        <p:scale>
          <a:sx n="94" d="100"/>
          <a:sy n="94" d="100"/>
        </p:scale>
        <p:origin x="-1064" y="912"/>
      </p:cViewPr>
      <p:guideLst>
        <p:guide orient="horz" pos="2880"/>
        <p:guide pos="2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2B6AD-4533-694C-90A1-62BC27D5FF52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061D-41AF-B249-8ED8-C48EC33AD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66355" y="732625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Root Word:</a:t>
            </a:r>
          </a:p>
          <a:p>
            <a:pPr algn="ctr"/>
            <a:endParaRPr lang="en-US" b="1" dirty="0">
              <a:latin typeface="RowdyHandprint"/>
              <a:cs typeface="RowdyHandprint"/>
            </a:endParaRPr>
          </a:p>
          <a:p>
            <a:pPr algn="ctr"/>
            <a:r>
              <a:rPr lang="en-US" b="1" dirty="0" err="1">
                <a:latin typeface="RowdyHandprint"/>
                <a:cs typeface="RowdyHandprint"/>
              </a:rPr>
              <a:t>m</a:t>
            </a:r>
            <a:r>
              <a:rPr lang="en-US" b="1" dirty="0" err="1" smtClean="0">
                <a:latin typeface="RowdyHandprint"/>
                <a:cs typeface="RowdyHandprint"/>
              </a:rPr>
              <a:t>yo</a:t>
            </a:r>
            <a:r>
              <a:rPr lang="en-US" b="1" dirty="0" smtClean="0">
                <a:latin typeface="RowdyHandprint"/>
                <a:cs typeface="RowdyHandprint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6355" y="7399812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Root Word: </a:t>
            </a:r>
          </a:p>
          <a:p>
            <a:pPr algn="ctr"/>
            <a:endParaRPr lang="en-US" b="1" dirty="0">
              <a:latin typeface="RowdyHandprint"/>
              <a:cs typeface="RowdyHandprint"/>
            </a:endParaRPr>
          </a:p>
          <a:p>
            <a:pPr algn="ctr"/>
            <a:r>
              <a:rPr lang="en-US" b="1" dirty="0">
                <a:latin typeface="RowdyHandprint"/>
                <a:cs typeface="RowdyHandprint"/>
              </a:rPr>
              <a:t>p</a:t>
            </a:r>
            <a:r>
              <a:rPr lang="en-US" b="1" dirty="0" smtClean="0">
                <a:latin typeface="RowdyHandprint"/>
                <a:cs typeface="RowdyHandprint"/>
              </a:rPr>
              <a:t>leura(o)-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4459" y="733393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Muscle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Cell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4459" y="5225225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Blood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Lungs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061" y="2984154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Root Word:</a:t>
            </a:r>
          </a:p>
          <a:p>
            <a:pPr algn="ctr"/>
            <a:endParaRPr lang="en-US" b="1" dirty="0">
              <a:latin typeface="RowdyHandprint"/>
              <a:cs typeface="RowdyHandprint"/>
            </a:endParaRPr>
          </a:p>
          <a:p>
            <a:pPr algn="ctr"/>
            <a:r>
              <a:rPr lang="en-US" b="1" dirty="0" smtClean="0">
                <a:latin typeface="RowdyHandprint"/>
                <a:cs typeface="RowdyHandprint"/>
              </a:rPr>
              <a:t>-</a:t>
            </a:r>
            <a:r>
              <a:rPr lang="en-US" b="1" dirty="0" err="1" smtClean="0">
                <a:latin typeface="RowdyHandprint"/>
                <a:cs typeface="RowdyHandprint"/>
              </a:rPr>
              <a:t>cyte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5267" y="5224400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Root Word:</a:t>
            </a:r>
          </a:p>
          <a:p>
            <a:pPr algn="ctr"/>
            <a:endParaRPr lang="en-US" b="1" dirty="0">
              <a:latin typeface="RowdyHandprint"/>
              <a:cs typeface="RowdyHandprint"/>
            </a:endParaRPr>
          </a:p>
          <a:p>
            <a:pPr algn="ctr"/>
            <a:r>
              <a:rPr lang="en-US" b="1" dirty="0" err="1">
                <a:latin typeface="RowdyHandprint"/>
                <a:cs typeface="RowdyHandprint"/>
              </a:rPr>
              <a:t>h</a:t>
            </a:r>
            <a:r>
              <a:rPr lang="en-US" b="1" dirty="0" err="1" smtClean="0">
                <a:latin typeface="RowdyHandprint"/>
                <a:cs typeface="RowdyHandprint"/>
              </a:rPr>
              <a:t>ema</a:t>
            </a:r>
            <a:r>
              <a:rPr lang="en-US" b="1" dirty="0" smtClean="0">
                <a:latin typeface="RowdyHandprint"/>
                <a:cs typeface="RowdyHandprint"/>
              </a:rPr>
              <a:t>(o)-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8107" y="732625"/>
            <a:ext cx="2893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Which body system is responsible for providing body movement and posture?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355" y="7399812"/>
            <a:ext cx="216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are the three parts of a homeostatic mechanism?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4459" y="733393"/>
            <a:ext cx="188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Muscular System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Integumentary System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7382" y="5048825"/>
            <a:ext cx="1889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RowdyHandprint"/>
                <a:cs typeface="RowdyHandprint"/>
              </a:rPr>
              <a:t>Water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RowdyHandprint"/>
                <a:cs typeface="RowdyHandprint"/>
              </a:rPr>
              <a:t>Food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RowdyHandprint"/>
                <a:cs typeface="RowdyHandprint"/>
              </a:rPr>
              <a:t>Oxygen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RowdyHandprint"/>
                <a:cs typeface="RowdyHandprint"/>
              </a:rPr>
              <a:t>Heat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RowdyHandprint"/>
                <a:cs typeface="RowdyHandprint"/>
              </a:rPr>
              <a:t>Pressure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Receptor</a:t>
            </a:r>
          </a:p>
          <a:p>
            <a:pPr algn="ctr"/>
            <a:r>
              <a:rPr lang="en-US" b="1" dirty="0" smtClean="0">
                <a:latin typeface="RowdyHandprint"/>
                <a:cs typeface="RowdyHandprint"/>
              </a:rPr>
              <a:t>Control Center</a:t>
            </a:r>
          </a:p>
          <a:p>
            <a:pPr algn="ctr"/>
            <a:r>
              <a:rPr lang="en-US" b="1" dirty="0" smtClean="0">
                <a:latin typeface="RowdyHandprint"/>
                <a:cs typeface="RowdyHandprint"/>
              </a:rPr>
              <a:t>Effector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05" y="2860674"/>
            <a:ext cx="3210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Which body system is responsible for covering and protecting the body and regulating body temperature?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517" y="5189120"/>
            <a:ext cx="2220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are the 5 things required for the maintenance of life?</a:t>
            </a:r>
            <a:endParaRPr lang="en-US" b="1" dirty="0" smtClean="0">
              <a:latin typeface="RowdyHandprint"/>
              <a:cs typeface="RowdyHandprint"/>
            </a:endParaRPr>
          </a:p>
        </p:txBody>
      </p:sp>
    </p:spTree>
    <p:extLst>
      <p:ext uri="{BB962C8B-B14F-4D97-AF65-F5344CB8AC3E}">
        <p14:creationId xmlns:p14="http://schemas.microsoft.com/office/powerpoint/2010/main" val="106575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82158" y="838465"/>
            <a:ext cx="254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The elbow is _______ to the wrist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80" y="7399812"/>
            <a:ext cx="2279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The sternal region is ______ to the cervical region.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4459" y="733393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Proximal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Lateral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459" y="5225225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Anterior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Inferior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061" y="2984154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The ears are _________ to the nose.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441" y="5224400"/>
            <a:ext cx="216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The ventral cavity is _______ to the dorsal cavity</a:t>
            </a:r>
            <a:endParaRPr lang="en-US" b="1" dirty="0" smtClean="0">
              <a:latin typeface="RowdyHandprint"/>
              <a:cs typeface="RowdyHandprint"/>
            </a:endParaRPr>
          </a:p>
        </p:txBody>
      </p:sp>
    </p:spTree>
    <p:extLst>
      <p:ext uri="{BB962C8B-B14F-4D97-AF65-F5344CB8AC3E}">
        <p14:creationId xmlns:p14="http://schemas.microsoft.com/office/powerpoint/2010/main" val="214870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004459" y="2979309"/>
            <a:ext cx="203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Spinal/Vertebral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15407" y="5214277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Dorsal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20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RowdyHandprint"/>
                <a:cs typeface="RowdyHandprint"/>
              </a:rPr>
              <a:t>Abdominopelvic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4163" y="743907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Thoracic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989" y="322333"/>
            <a:ext cx="1026359" cy="18826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6494" y="711640"/>
            <a:ext cx="1507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</a:t>
            </a:r>
            <a:r>
              <a:rPr lang="en-US" b="1" dirty="0" smtClean="0">
                <a:latin typeface="RowdyHandprint"/>
                <a:cs typeface="RowdyHandprint"/>
              </a:rPr>
              <a:t>body cavity is #4?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256" y="2543833"/>
            <a:ext cx="1026359" cy="188263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3716" y="3031669"/>
            <a:ext cx="1507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</a:t>
            </a:r>
            <a:r>
              <a:rPr lang="en-US" b="1" dirty="0" smtClean="0">
                <a:latin typeface="RowdyHandprint"/>
                <a:cs typeface="RowdyHandprint"/>
              </a:rPr>
              <a:t>body cavity is #2?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167" y="4787228"/>
            <a:ext cx="1026359" cy="188263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84732" y="5154641"/>
            <a:ext cx="150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#1 and #2 make up the _______ cavity.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672" y="6975886"/>
            <a:ext cx="1026359" cy="188263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27645" y="7332351"/>
            <a:ext cx="150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#5 and #6 make up the _______ cavity.</a:t>
            </a:r>
            <a:endParaRPr lang="en-US" b="1" dirty="0" smtClean="0">
              <a:latin typeface="RowdyHandprint"/>
              <a:cs typeface="RowdyHandprint"/>
            </a:endParaRPr>
          </a:p>
        </p:txBody>
      </p:sp>
    </p:spTree>
    <p:extLst>
      <p:ext uri="{BB962C8B-B14F-4D97-AF65-F5344CB8AC3E}">
        <p14:creationId xmlns:p14="http://schemas.microsoft.com/office/powerpoint/2010/main" val="345562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8027" y="648681"/>
            <a:ext cx="160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body region is the arrow pointing to?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Brachial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459" y="5225225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Gluteal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Occipital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4163" y="743907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Femoral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" name="Picture 1" descr="Screen Shot 2016-09-05 at 4.47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46" y="284639"/>
            <a:ext cx="1074928" cy="20143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0938" y="2903024"/>
            <a:ext cx="160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body region is the arrow pointing to?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18" name="Picture 17" descr="Screen Shot 2016-09-05 at 4.47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254" y="2462349"/>
            <a:ext cx="1074928" cy="201436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2824769" y="3098177"/>
            <a:ext cx="492692" cy="3284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Shot 2016-09-05 at 4.50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63" y="4756097"/>
            <a:ext cx="932735" cy="195918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4728" y="5176751"/>
            <a:ext cx="160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body region is the arrow pointing to?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666439" y="5790764"/>
            <a:ext cx="492692" cy="3284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8519" y="7409943"/>
            <a:ext cx="160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body region is the arrow pointing to?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5" name="Picture 24" descr="Screen Shot 2016-09-05 at 4.50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65" y="6948753"/>
            <a:ext cx="956669" cy="2009462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flipH="1" flipV="1">
            <a:off x="2548639" y="7118677"/>
            <a:ext cx="492692" cy="3284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11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98805" y="7439604"/>
            <a:ext cx="188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Demonstrate anatomical position.</a:t>
            </a:r>
            <a:endParaRPr lang="en-US" b="1" dirty="0">
              <a:latin typeface="RowdyHandprint"/>
              <a:cs typeface="RowdyHandprin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Skeletal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459" y="5225225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Cardiovascular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4163" y="743907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Sagittal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179" y="2764217"/>
            <a:ext cx="3012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Which body system is responsible for providing supporting framework and producing new blood cells? 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0729" y="4977443"/>
            <a:ext cx="2918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Which body system is responsible for transportation of oxygen to cells and removal of waste from cells?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2" name="Picture 1" descr="Screen Shot 2016-09-05 at 4.52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205" y="223541"/>
            <a:ext cx="907370" cy="20486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9669" y="741247"/>
            <a:ext cx="1968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</a:t>
            </a:r>
            <a:r>
              <a:rPr lang="en-US" b="1" dirty="0" smtClean="0">
                <a:latin typeface="RowdyHandprint"/>
                <a:cs typeface="RowdyHandprint"/>
              </a:rPr>
              <a:t>type of body section/plane is shown?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pic>
        <p:nvPicPr>
          <p:cNvPr id="3" name="Picture 2" descr="Screen Shot 2016-09-05 at 4.57.4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58" y="6917953"/>
            <a:ext cx="1197385" cy="203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0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8808" y="626785"/>
            <a:ext cx="2499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is the difference between a negative and positive feedback mechanism?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888" y="7223412"/>
            <a:ext cx="2566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RowdyHandprint"/>
                <a:cs typeface="RowdyHandprint"/>
              </a:rPr>
              <a:t>What is the </a:t>
            </a:r>
            <a:r>
              <a:rPr lang="en-US" b="1" dirty="0" smtClean="0">
                <a:latin typeface="RowdyHandprint"/>
                <a:cs typeface="RowdyHandprint"/>
              </a:rPr>
              <a:t>anatomical term for the body region of the cheek?</a:t>
            </a:r>
            <a:endParaRPr lang="en-US" b="1" dirty="0">
              <a:latin typeface="RowdyHandprint"/>
              <a:cs typeface="RowdyHandprin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459" y="2979309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Physiology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459" y="5225225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Orbital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4459" y="7471140"/>
            <a:ext cx="18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RowdyHandprint"/>
                <a:cs typeface="RowdyHandprint"/>
              </a:rPr>
              <a:t>Buccal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5043" y="527715"/>
            <a:ext cx="3188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RowdyHandprint"/>
                <a:cs typeface="RowdyHandprint"/>
              </a:rPr>
              <a:t>Negative: Change occurs, body brings it back to normal</a:t>
            </a:r>
          </a:p>
          <a:p>
            <a:pPr algn="ctr"/>
            <a:endParaRPr lang="en-US" sz="1600" b="1" dirty="0" smtClean="0">
              <a:latin typeface="RowdyHandprint"/>
              <a:cs typeface="RowdyHandprint"/>
            </a:endParaRPr>
          </a:p>
          <a:p>
            <a:pPr algn="ctr"/>
            <a:r>
              <a:rPr lang="en-US" sz="1600" b="1" dirty="0" smtClean="0">
                <a:latin typeface="RowdyHandprint"/>
                <a:cs typeface="RowdyHandprint"/>
              </a:rPr>
              <a:t>Positive:  Change occurs, body encourages the change to continue</a:t>
            </a:r>
            <a:endParaRPr lang="en-US" sz="1600" b="1" dirty="0" smtClean="0">
              <a:latin typeface="RowdyHandprint"/>
              <a:cs typeface="RowdyHandprin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829" y="2872313"/>
            <a:ext cx="270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________ is the study of the functions of the human body’s parts and systems.</a:t>
            </a:r>
            <a:endParaRPr lang="en-US" b="1" dirty="0" smtClean="0">
              <a:latin typeface="RowdyHandprint"/>
              <a:cs typeface="RowdyHandprin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5646" y="4977443"/>
            <a:ext cx="2399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RowdyHandprint"/>
                <a:cs typeface="RowdyHandprint"/>
              </a:rPr>
              <a:t>What is the anatomical term for the body region of the eye?</a:t>
            </a:r>
            <a:endParaRPr lang="en-US" b="1" dirty="0" smtClean="0">
              <a:latin typeface="RowdyHandprint"/>
              <a:cs typeface="RowdyHandprint"/>
            </a:endParaRPr>
          </a:p>
        </p:txBody>
      </p:sp>
    </p:spTree>
    <p:extLst>
      <p:ext uri="{BB962C8B-B14F-4D97-AF65-F5344CB8AC3E}">
        <p14:creationId xmlns:p14="http://schemas.microsoft.com/office/powerpoint/2010/main" val="358483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341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Peggy Means</dc:creator>
  <cp:lastModifiedBy>Jenna Steffen</cp:lastModifiedBy>
  <cp:revision>25</cp:revision>
  <cp:lastPrinted>2014-09-03T06:54:19Z</cp:lastPrinted>
  <dcterms:created xsi:type="dcterms:W3CDTF">2014-11-01T18:55:44Z</dcterms:created>
  <dcterms:modified xsi:type="dcterms:W3CDTF">2016-09-05T22:10:16Z</dcterms:modified>
</cp:coreProperties>
</file>